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1" r:id="rId6"/>
    <p:sldId id="282" r:id="rId7"/>
    <p:sldId id="272" r:id="rId8"/>
    <p:sldId id="275" r:id="rId9"/>
    <p:sldId id="276" r:id="rId10"/>
    <p:sldId id="277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71" r:id="rId19"/>
    <p:sldId id="269" r:id="rId20"/>
    <p:sldId id="268" r:id="rId21"/>
    <p:sldId id="265" r:id="rId22"/>
    <p:sldId id="270" r:id="rId23"/>
    <p:sldId id="266" r:id="rId24"/>
    <p:sldId id="267" r:id="rId2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nata" initials="R" lastIdx="0" clrIdx="0">
    <p:extLst>
      <p:ext uri="{19B8F6BF-5375-455C-9EA6-DF929625EA0E}">
        <p15:presenceInfo xmlns:p15="http://schemas.microsoft.com/office/powerpoint/2012/main" userId="Renat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46.51163" units="1/cm"/>
          <inkml:channelProperty channel="Y" name="resolution" value="46.63213" units="1/cm"/>
          <inkml:channelProperty channel="T" name="resolution" value="1" units="1/dev"/>
        </inkml:channelProperties>
      </inkml:inkSource>
      <inkml:timestamp xml:id="ts0" timeString="2024-05-08T11:26:36.25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20FB30E-96BE-423F-896E-5E1A402C0F79}" emma:medium="tactile" emma:mode="ink">
          <msink:context xmlns:msink="http://schemas.microsoft.com/ink/2010/main" type="inkDrawing" rotatedBoundingBox="18420,4256 29164,3647 29370,7268 18626,7877" shapeName="Other"/>
        </emma:interpretation>
      </emma:emma>
    </inkml:annotationXML>
    <inkml:trace contextRef="#ctx0" brushRef="#br0">474 621 0,'-29'0'15,"-1"0"1,1-30 0,-1 30-1,1 0 48,-1 30-63,0-1 15,-29 30-15,30-29 16,-30 29-16,59-30 16,-59 1-16,59 29 15,-30-29-15,30-1 16,0 30-16,-29-29 0,29-1 15,0 30 1,0 0-16,29 30 0,1 0 16,-1-1-16,30 30 15,-59-88-15,59 29 16,-29 0-16,29-29 16,-29 29-16,29-30 15,-30 30-15,30 30 16,30-30-16,-1 0 15,60 0-15,-30 30 16,30-1-16,-30-29 16,-29 0-16,-1 0 15,30-29-15,1-1 16,-31 1-16,30 0 16,-29-30-16,29 0 15,30 0-15,-1-30 16,1 0-16,-30-29 15,59 59-15,-118-29 16,1-30-16,28 29 16,30-29-16,0 0 15,-29 30-15,0-30 16,-60 29-16,1 0 16,29 1-16,-30-30 15,60 29-15,-30-29 16,-29 30-16,58-60 15,-58 60-15,-1-1 16,1-29-16,-1 29 16,-29-29-16,30 30 15,-30-30 1,0 29-16,-59 1 16,29-30-16,1 29 15,-30-29-15,29 29 16,-29-29-16,0 30 15,0-30-15,-30 29 0,1 1 16,-1-1-16,30 1 16,-30-1-1,60 1-15,-60 29 16,60 0-16,-1 0 0,1 0 16,-30 0-1,-1 29-15,31-29 0,-30 59 16,29-29-16,-29-1 15,30 1-15,-1-1 16,-29 30-16,30-59 16,-30 59-1,29 1-15,0-31 0,-29 60 16,30-60-16,-30 30 16,29 0-16,-29 30 15,30-30-15,-30 0 16,29 0-16,-29 0 15,29-29-15,1 29 16,-1 0-16,-29-30 16,30 31-16,-30-31 15,0 30-15,29-59 16,-59 59-16,30-29 16,-29 29-16,-1 0 15,-29-30-15,89 30 16,-31-29-16,1 29 15,30-29-15,-1-1 16,-29 1-16,30 29 16,-30-30-16,59 1 15,-59-30-15,59 29 16,-30-29-16,0 30 16,-29-30-1,30 0-15,-1 0 16,-29 0-16,30 0 15,-1 0-15,-29-30 16,30-29-16,-30 0 16,29-29-16,30 58 15,0-59-15,0 1 16,0 29-16,0-59 16,0 29-16,0 60 15,0-31-15,0 1 16,0 30-16,30-30 15,-1 29-15,1-29 16,-1 30-16,30-30 16,0 0-16,59 29 0,30-59 15,29-29 1,30-59-16,-30 59 16,-29 59-16,29 0 15,-29 0-15,-30 59 0,0 0 16,-29 0-1,-30 0-15,0 0 16,0 59-16,0-30 0,0 30 16,-29 0-16,-1-29 15,30 59-15,-29-30 16,29 29-16,0 1 16,-30 29-16,30 0 15,30 30-15,29-60 16,-59 1-16,0-30 15,0-29-15,-29 29 16,-1-30-16,31 30 16,-31-29-16,30 29 15,-29-30-15,29 1 16,-30 29-16,1-29 16,88 29-16,0-30 15,0-29-15,59 0 16,30-59-16,-59 0 15,59 0-15,-30 0 16,30 0-16,-1 0 16,-28 0-16,-1 0 15,-59 0-15,30-1 16,-1 1-16,-58-29 16,88-60-16,0-29 15,0 59-15,-88-30 16,-30 59-16,-29-29 15,-1 89-15,-29-30 16,0-30-16,0 1 16,-59-31-16,-59 31 15,-30-1-15,60 1 16,29 58-16,0-29 0,-89 29 16,0-29-1,-29 30-15,0-30 16,-30 59-16,30-30 15,-30 30-15,0 59 16,1 0-16,28 30 0,31-30 16,-30 59-1,-1 30-15,1 29 0,59-29 16,0-60-16,59 1 16,29-30-1,-29 0-15,0 30 16,30 29-16,-31 0 0,1 30 15,30-1-15,-30 31 16,29-1-16,30-30 16,0 1-16,30 0 15,29 29-15,0 0 16,59 0-16,30-29 16,29-59-16,0-60 15,30 1-15,0 29 16,-30-30-16,0 30 15,0-29-15,-29-1 16,29-29-16,-29 0 16,59-59-16,58-29 15,60-30-15,0 0 16,89-1-16,-149 31 16,31-89-16,-1-1 15,-88 1-15,0 0 16,-30 29-16,-89 1 15,-28 28-15,-1-28 16,0 88-16,-30-30 16,1 1-16,-1-60 15,-29 30-15,0 29 16,-29 0-16,-1 1 16,-58 29-16,-1 0 15,0 0-15,-58-30 16,-30 0-16,58 1 15,1 58-15,30-29 16,-30 0-16,-1 30 16,60-1-16,30 30 15,-30 0-15,29 0 16,-58 30-16,-31 58 16,1 60-16,-29 0 0,28 29 15,-28-59 1,29 0-16,29 30 15,60-119-15,-31 30 16,31-29-16,-1 29 0,30 0 16,0 30-16,0 29 15,30 59-15,29-59 16,0 30-16,0-60 16,0 60-16,30-59 15,-30-30-15,59 29 16,-59-58-16,0-1 15,0-29-15,30 0 16,-1 0-16,31-59 16,-60 0-16,29 59 15,1 0-15,-60 0 16,30-29-16,1 29 16,-31-30-16,1 1 15,29-30-15,0 29 16,0-29-16,0 29 15,-30 1-15,30-30 16,30 29-16,-30-58 16,30 29-16,58-30 15,31 30-15,-1-30 16,-59 30-16,59-29 16,0-1-16,-29 1 15,-89 28-15,0 1 16,-29 0-16,29-29 15,-30 58-15,1-29 16,-1 0-16,1 0 16,-30-30-16,0 60 15,0-30-15,0 29 16,0-29-16,0 0 16,0 30-16,-30-31 15,30-58-15,-59 30 16,30 29-16,-30 0 15,29 0-15,-29 29 16,30-29-16,-30 29 16,29 1-16,0-1 15,30 1-15,0-1 47,0 1-31,0-1-1,30 30 64,0 0 186,-30-29-124,29 29 62,-29-30-187,30 1-1,-1 29-15,-29-30 16,0 0-16,30 30 15,-30-29-15,29 29 16,30 0 0,-59-30-16,30 30 62,-1 0-46,30 0-1,-29 0-15,-1 30 16,31-30-16,-31 29 16,30 1-16,-29 0 15,-1-1-15,30 1 16,-29 29-16,29-30 0,-30 1 16,1 29-16,0-30 15,29 30 1,-59-29-16,29 0 0,1 29 15,-30-30-15,59 1 16,-30 29-16,-29-30 16,0 1-16,30 29 15,-30-30-15,29 30 16,-29-29-16,0 0 16,0-1-16,0 30 15,0-29 1,0-1-16,0 1 15,0-1-15,30 1 16,-30-1-16,0 1 16,0-1-16,0 30 15,29-29-15,-29 0 16,0-1-16,0 1 16,0-1-1,-29 1-15,29-1 16,-30-29-1,30 30-15,0-1 16,0 1-16,0-1 16,0 1-16,0-1 15,0 1 1,0 0-16,-29-30 62,29 29-46,-30-29-16,1 59 16,-30-29-16,29-1 15,-29 30-15,30-29 16,-31 29-16,1-30 16,30 1-16,-1-1 15,30 1 1,0 0-1,0-1-15,0 1 16,0-1-16,0 1 16,0-1-16,30 1 15,29 29 1,-30-30 0,31 30-1,-31-29-15,1-1 16,29-29-16,-59 30 15,29 0-15,30-30 16,-29 0-16,-1 0 16,30 29-16,-29-29 15,-1 0-15,31 0 16,-1 0-16,-30-29 16,30-31-16,-29 31 15,-1-1-15,1 1 16,-1-1-16,-29-29 0,30 59 15,-30-29 1,0-1 0,0 1-16,29 29 15,-29-30 1,0 1 46,30 29 392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600" units="cm"/>
          <inkml:channel name="Y" type="integer" max="900" units="cm"/>
          <inkml:channel name="T" type="integer" max="2.14748E9" units="dev"/>
        </inkml:traceFormat>
        <inkml:channelProperties>
          <inkml:channelProperty channel="X" name="resolution" value="46.51163" units="1/cm"/>
          <inkml:channelProperty channel="Y" name="resolution" value="46.63213" units="1/cm"/>
          <inkml:channelProperty channel="T" name="resolution" value="1" units="1/dev"/>
        </inkml:channelProperties>
      </inkml:inkSource>
      <inkml:timestamp xml:id="ts0" timeString="2024-05-08T11:26:38.09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92E2223-CFD3-4F99-9197-4BEBF738822E}" emma:medium="tactile" emma:mode="ink">
          <msink:context xmlns:msink="http://schemas.microsoft.com/ink/2010/main" type="writingRegion" rotatedBoundingBox="19522,1919 19537,1919 19537,1934 19522,1934"/>
        </emma:interpretation>
      </emma:emma>
    </inkml:annotationXML>
    <inkml:traceGroup>
      <inkml:annotationXML>
        <emma:emma xmlns:emma="http://www.w3.org/2003/04/emma" version="1.0">
          <emma:interpretation id="{21BA1655-170E-4B13-BD4D-4457E426E8D1}" emma:medium="tactile" emma:mode="ink">
            <msink:context xmlns:msink="http://schemas.microsoft.com/ink/2010/main" type="paragraph" rotatedBoundingBox="19522,1919 19537,1919 19537,1934 19522,19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D0E5F76-9D65-4A61-8659-00EB72D2A8C9}" emma:medium="tactile" emma:mode="ink">
              <msink:context xmlns:msink="http://schemas.microsoft.com/ink/2010/main" type="line" rotatedBoundingBox="19522,1919 19537,1919 19537,1934 19522,1934"/>
            </emma:interpretation>
          </emma:emma>
        </inkml:annotationXML>
        <inkml:traceGroup>
          <inkml:annotationXML>
            <emma:emma xmlns:emma="http://www.w3.org/2003/04/emma" version="1.0">
              <emma:interpretation id="{64A28AE6-834A-4EE7-BC54-F7B407B8CBF6}" emma:medium="tactile" emma:mode="ink">
                <msink:context xmlns:msink="http://schemas.microsoft.com/ink/2010/main" type="inkWord" rotatedBoundingBox="19522,1919 19537,1919 19537,1934 19522,1934"/>
              </emma:interpretation>
              <emma:one-of disjunction-type="recognition" id="oneOf0">
                <emma:interpretation id="interp0" emma:lang="" emma:confidence="0">
                  <emma:literal>.</emma:literal>
                </emma:interpretation>
                <emma:interpretation id="interp1" emma:lang="" emma:confidence="0">
                  <emma:literal>'</emma:literal>
                </emma:interpretation>
                <emma:interpretation id="interp2" emma:lang="" emma:confidence="0">
                  <emma:literal>;</emma:literal>
                </emma:interpretation>
                <emma:interpretation id="interp3" emma:lang="" emma:confidence="0">
                  <emma:literal>,</emma:literal>
                </emma:interpretation>
                <emma:interpretation id="interp4" emma:lang="" emma:confidence="0">
                  <emma:literal>:</emma:literal>
                </emma:interpretation>
              </emma:one-of>
            </emma:emma>
          </inkml:annotationXML>
          <inkml:trace contextRef="#ctx0" brushRef="#br0">0 0 0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438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2578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223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3095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187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819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338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04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09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2804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8717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33A28-3C2A-440A-B43E-30E30FF57B7F}" type="datetimeFigureOut">
              <a:rPr lang="pl-PL" smtClean="0"/>
              <a:t>30.03.2025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87068-6DEE-45E9-AD96-7F89DC2DC18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0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51015kids.eu/zabawki/kategorie/puzzle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418011"/>
            <a:ext cx="9100457" cy="3065418"/>
          </a:xfrm>
        </p:spPr>
        <p:txBody>
          <a:bodyPr>
            <a:normAutofit fontScale="90000"/>
          </a:bodyPr>
          <a:lstStyle/>
          <a:p>
            <a:r>
              <a:rPr lang="pl-PL" b="1" dirty="0"/>
              <a:t>Brak koncentracji u dziecka – jak radzić sobie z rozkojarzeniem dzieci?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863" y="2899954"/>
            <a:ext cx="6409508" cy="3326675"/>
          </a:xfrm>
          <a:prstGeom prst="rect">
            <a:avLst/>
          </a:prstGeom>
        </p:spPr>
      </p:pic>
      <p:sp>
        <p:nvSpPr>
          <p:cNvPr id="6" name="AutoShape 6" descr="C:\Users\Renata\Desktop\female-hands-creating-photo-album-600w-1980119507.webp"/>
          <p:cNvSpPr>
            <a:spLocks noGrp="1" noChangeAspect="1" noChangeArrowheads="1"/>
          </p:cNvSpPr>
          <p:nvPr>
            <p:ph type="subTitle" idx="1"/>
          </p:nvPr>
        </p:nvSpPr>
        <p:spPr bwMode="auto">
          <a:xfrm>
            <a:off x="2603863" y="2717074"/>
            <a:ext cx="6409508" cy="3309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961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153173"/>
          </a:xfrm>
        </p:spPr>
        <p:txBody>
          <a:bodyPr>
            <a:normAutofit fontScale="90000"/>
          </a:bodyPr>
          <a:lstStyle/>
          <a:p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700" b="1" dirty="0" smtClean="0">
                <a:latin typeface="+mn-lt"/>
              </a:rPr>
              <a:t>UWAGA KIEROWANA                       do 3 roku życia</a:t>
            </a:r>
            <a:br>
              <a:rPr lang="pl-PL" sz="2700" b="1" dirty="0" smtClean="0">
                <a:latin typeface="+mn-lt"/>
              </a:rPr>
            </a:b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700" b="1" dirty="0" smtClean="0">
                <a:latin typeface="+mn-lt"/>
              </a:rPr>
              <a:t>UWAGA KIEROWANA            oparta na świadomym i celowym działaniu</a:t>
            </a:r>
            <a:br>
              <a:rPr lang="pl-PL" sz="2700" b="1" dirty="0" smtClean="0">
                <a:latin typeface="+mn-lt"/>
              </a:rPr>
            </a:br>
            <a:r>
              <a:rPr lang="pl-PL" sz="2700" b="1" dirty="0">
                <a:latin typeface="+mn-lt"/>
              </a:rPr>
              <a:t> </a:t>
            </a:r>
            <a:r>
              <a:rPr lang="pl-PL" sz="2700" b="1" dirty="0" smtClean="0">
                <a:latin typeface="+mn-lt"/>
              </a:rPr>
              <a:t>                                                w wieku przedszkolnymi wczesnoszkolnym</a:t>
            </a:r>
            <a:br>
              <a:rPr lang="pl-PL" sz="2700" b="1" dirty="0" smtClean="0">
                <a:latin typeface="+mn-lt"/>
              </a:rPr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/>
              <a:t/>
            </a:r>
            <a:br>
              <a:rPr lang="pl-PL" sz="2400" b="1" dirty="0"/>
            </a:b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83619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V="1">
            <a:off x="838200" y="-957943"/>
            <a:ext cx="10515600" cy="45719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Rozwój dziecka często nie jest usłany różami – zarówno dla niego, jak i zmartwionych rodziców. Prócz problemów związanych ze zmianami w ciele malucha, pojawiają się także problemy natury psychofizycznej, które mogą dziecko oraz jego rodziców frustrować. Najczęstszym zaburzeniem, które zauważają </a:t>
            </a:r>
            <a:r>
              <a:rPr lang="pl-PL" dirty="0" smtClean="0"/>
              <a:t>dorośli</a:t>
            </a:r>
            <a:r>
              <a:rPr lang="pl-PL" dirty="0"/>
              <a:t>, jest brak skupienia u dziecka.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222" y="4001294"/>
            <a:ext cx="4319453" cy="2978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8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V="1">
            <a:off x="838200" y="-1489167"/>
            <a:ext cx="10515600" cy="80989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Problemy z koncentracją – najczęstsze objawy</a:t>
            </a:r>
            <a:endParaRPr lang="pl-PL" dirty="0"/>
          </a:p>
          <a:p>
            <a:r>
              <a:rPr lang="pl-PL" dirty="0"/>
              <a:t>Nawet przy prostych zadaniach, niewymagających wysokiego zaangażowania umysłu czy ciała, niektóre dzieci mają ogromne </a:t>
            </a:r>
            <a:r>
              <a:rPr lang="pl-PL" b="1" dirty="0"/>
              <a:t>problemy z koncentracją</a:t>
            </a:r>
            <a:r>
              <a:rPr lang="pl-PL" dirty="0"/>
              <a:t>, co prowadzi do braku powodzenia w codziennych działaniach. Objawia się to zwłaszcza przy różnego rodzaju ćwiczeniach przedszkolnych lub szkolnych, a to może prowadzić do wielu niedogodności.</a:t>
            </a:r>
            <a:r>
              <a:rPr lang="pl-PL" b="1" dirty="0"/>
              <a:t> Jakie są objawy braku koncentracji u dziecka</a:t>
            </a:r>
            <a:r>
              <a:rPr lang="pl-PL" dirty="0"/>
              <a:t>? To przede wszystkim: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7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-627017"/>
            <a:ext cx="10515600" cy="374469"/>
          </a:xfrm>
        </p:spPr>
        <p:txBody>
          <a:bodyPr>
            <a:normAutofit fontScale="90000"/>
          </a:bodyPr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pl-PL" dirty="0"/>
              <a:t>brak umiejętności dostrzegania szczegółów i rozumienia ich znaczenia,</a:t>
            </a:r>
          </a:p>
          <a:p>
            <a:pPr lvl="0"/>
            <a:r>
              <a:rPr lang="pl-PL" dirty="0"/>
              <a:t>nieumiejętność skoncentrowania się na jednym zadaniu przez dłuższy czas,</a:t>
            </a:r>
          </a:p>
          <a:p>
            <a:pPr lvl="0"/>
            <a:r>
              <a:rPr lang="pl-PL" dirty="0"/>
              <a:t>brak reakcji na komunikaty adresowane do dziecka,</a:t>
            </a:r>
          </a:p>
          <a:p>
            <a:pPr lvl="0"/>
            <a:r>
              <a:rPr lang="pl-PL" dirty="0"/>
              <a:t>szybkie zniechęcanie się i porzucanie wykonania zadania w trakcie,</a:t>
            </a:r>
          </a:p>
          <a:p>
            <a:pPr lvl="0"/>
            <a:r>
              <a:rPr lang="pl-PL" dirty="0"/>
              <a:t>automatyczne wykonywanie poleceń, bez zastanowienia,</a:t>
            </a:r>
          </a:p>
          <a:p>
            <a:pPr lvl="0"/>
            <a:r>
              <a:rPr lang="pl-PL" dirty="0"/>
              <a:t>bałagan w pokoju, na biurku, w plecaku,</a:t>
            </a:r>
          </a:p>
          <a:p>
            <a:pPr lvl="0"/>
            <a:r>
              <a:rPr lang="pl-PL" dirty="0"/>
              <a:t>brak chęci i zainteresowania podejmowaniem aktywności umysłowej,</a:t>
            </a:r>
          </a:p>
          <a:p>
            <a:pPr lvl="0"/>
            <a:r>
              <a:rPr lang="pl-PL" dirty="0"/>
              <a:t>ciągłe gubienie rzeczy,</a:t>
            </a:r>
          </a:p>
          <a:p>
            <a:pPr lvl="0"/>
            <a:r>
              <a:rPr lang="pl-PL" dirty="0"/>
              <a:t>duża skłonność do rozproszenia, nawet wskutek słabych bodźców,</a:t>
            </a:r>
          </a:p>
          <a:p>
            <a:pPr lvl="0"/>
            <a:r>
              <a:rPr lang="pl-PL" dirty="0"/>
              <a:t>zapominanie o wykonywaniu codziennych obowiązków,</a:t>
            </a:r>
          </a:p>
          <a:p>
            <a:pPr lvl="0"/>
            <a:r>
              <a:rPr lang="pl-PL" dirty="0"/>
              <a:t>słabe efekty nauki.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778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V="1">
            <a:off x="838200" y="-426721"/>
            <a:ext cx="10515600" cy="45719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001486"/>
            <a:ext cx="10515600" cy="5175477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Rozkojarzone dziecko – przyczyny</a:t>
            </a:r>
            <a:endParaRPr lang="pl-PL" dirty="0"/>
          </a:p>
          <a:p>
            <a:r>
              <a:rPr lang="pl-PL" b="1" dirty="0"/>
              <a:t>Brak koncentracji u dziecka może występować z wielu powodów</a:t>
            </a:r>
            <a:r>
              <a:rPr lang="pl-PL" dirty="0"/>
              <a:t>, które ciężko określić ot tak – w tym celu wymagana byłaby dłuższa obserwacja dziecka, rozmowa z nim i badania przeprowadzone przez lekarza. Przede wszystkim należy jednak pamiętać, że dziecko to wciąż dziecko. Chociaż brzmi to prozaicznie, w tym zawiera się także istota problemu – maluch często jest rozkojarzony, bo jego mózg pracuje zupełnie inaczej niż mózg osoby dorosłej. W tej fazie rozwoju ciężko jest mu skupić uwagę na dłużej niż 15-30 minut, a czasami graniczy to wręcz z niemożliwością.</a:t>
            </a:r>
          </a:p>
          <a:p>
            <a:r>
              <a:rPr lang="pl-PL" dirty="0"/>
              <a:t>Należy także pamiętać, że skupienie nie jest powiązane z bezruchem. Czasami rodzice lub wychowawcy w przedszkolu wymagają od dzieci, by siedziały nieruchomo. Niestety, w wielu przypadkach nie ma to żadnego przełożenia na umiejętność koncentracji uwagi. Niektórzy z nas są </a:t>
            </a:r>
            <a:r>
              <a:rPr lang="pl-PL" dirty="0" err="1"/>
              <a:t>kinestetykami</a:t>
            </a:r>
            <a:r>
              <a:rPr lang="pl-PL" dirty="0"/>
              <a:t> – najlepiej funkcjonują, zapamiętują i skupiają się</a:t>
            </a:r>
          </a:p>
        </p:txBody>
      </p:sp>
    </p:spTree>
    <p:extLst>
      <p:ext uri="{BB962C8B-B14F-4D97-AF65-F5344CB8AC3E}">
        <p14:creationId xmlns:p14="http://schemas.microsoft.com/office/powerpoint/2010/main" val="54815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-566058"/>
            <a:ext cx="10515600" cy="566057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 lnSpcReduction="20000"/>
          </a:bodyPr>
          <a:lstStyle/>
          <a:p>
            <a:r>
              <a:rPr lang="pl-PL" dirty="0"/>
              <a:t>Pamiętajmy więc, że </a:t>
            </a:r>
            <a:r>
              <a:rPr lang="pl-PL" b="1" dirty="0"/>
              <a:t>brak koncentracji u dziecka nie musi wiązać się z zaburzeniami</a:t>
            </a:r>
            <a:r>
              <a:rPr lang="pl-PL" dirty="0"/>
              <a:t>. Jeśli jednak sytuacja występuje nagminnie i przez dłuższy czas, można szukać innych przyczyn. Koncentracja uwagi na obiekcie lub zadaniu może być utrudniona przez wszelkiego rodzaju rozpraszacze. Elektroniczne urządzenia są idealnym przykładem – telewizor, komputer, tablet, telefon. I chociaż ciężko jest wyeliminować je z życia dziecka nawet od najmłodszych dni, można ograniczyć ich kontakt do minimum, by nie zaburzały przepływu informacji z zewnątrz do dziecka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dirty="0"/>
              <a:t>Zanim zdiagnozujemy zaburzenie, warto przyjrzeć się także bezpośredniemu otoczeniu dziecka. </a:t>
            </a:r>
            <a:r>
              <a:rPr lang="pl-PL" b="1" dirty="0"/>
              <a:t>Zaburzenia koncentracji mogą wynikać z urządzenia jego pokoju bądź całego mieszkania</a:t>
            </a:r>
            <a:r>
              <a:rPr lang="pl-PL" dirty="0"/>
              <a:t>. Udowodniono, że jaskrawe kolory ścian mają negatywny wpływ na skupienie maluchów, które bardziej zwracają uwagę na otoczenie niż na zadanie lub przedmiot. Warto ściany pomalować na jasne, pastelowe kolory, zdjąć z nich plakaty, a z pokoju usunąć nadmiar kolorowych zabawek – poprawa koncentracji dziecka może wystąpić natychmiast.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3009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flipV="1">
            <a:off x="838200" y="-357051"/>
            <a:ext cx="10515600" cy="357051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70263"/>
            <a:ext cx="10515600" cy="6055043"/>
          </a:xfrm>
        </p:spPr>
        <p:txBody>
          <a:bodyPr/>
          <a:lstStyle/>
          <a:p>
            <a:r>
              <a:rPr lang="pl-PL" b="1" dirty="0"/>
              <a:t>Ćwiczenia na koncentrację dla dzieci</a:t>
            </a:r>
            <a:endParaRPr lang="pl-PL" dirty="0"/>
          </a:p>
          <a:p>
            <a:r>
              <a:rPr lang="pl-PL" dirty="0"/>
              <a:t>Co jednak, jeśli wcześniejsze działania nie dają efektu, a nasza pociecha nadal cierpi na problemy z koncentracją? Istnieją sposoby, by wspólną pracą i dobrą zabawą wypracować dobre nawyki, wspierające skupienie malucha. Odpowiednio dobrane</a:t>
            </a:r>
            <a:r>
              <a:rPr lang="pl-PL" b="1" dirty="0"/>
              <a:t> ćwiczenia pomogą na brak koncentracji </a:t>
            </a:r>
            <a:r>
              <a:rPr lang="pl-PL" dirty="0"/>
              <a:t>zarówno, u 3-latka, dziecka 5-letniego, jak i tego, które ukończyło 10 czy 13 lat. Najpierw zadbajcie jednak o zdrową dietę oraz wysoką aktywność fizyczną dziecka. Wówczas wprowadzane zabawy przyniosą lepsze efekty.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6034" y="4319449"/>
            <a:ext cx="3535680" cy="240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6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90903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/>
              <a:t>Brak koncentracji u 3-latka: ćwiczenia</a:t>
            </a:r>
            <a:endParaRPr lang="pl-PL" dirty="0"/>
          </a:p>
          <a:p>
            <a:r>
              <a:rPr lang="pl-PL" dirty="0"/>
              <a:t>W tym wieku ćwiczenia mogą być już połączone z zapamiętywaniem. Doskonałym pomysłem dla 3-latka będzie </a:t>
            </a:r>
            <a:r>
              <a:rPr lang="pl-PL" dirty="0" err="1"/>
              <a:t>memory</a:t>
            </a:r>
            <a:r>
              <a:rPr lang="pl-PL" dirty="0"/>
              <a:t>, czyli popularna gra polegająca na zapamiętywaniu odwróconych obrazków. Skupienie dziecka gwarantowane. Dodatkowo pomocne będą </a:t>
            </a:r>
            <a:r>
              <a:rPr lang="pl-PL" u="sng" dirty="0">
                <a:hlinkClick r:id="rId2"/>
              </a:rPr>
              <a:t>puzzle</a:t>
            </a:r>
            <a:r>
              <a:rPr lang="pl-PL" dirty="0"/>
              <a:t>, budowanie z klocków lego (warto wybrać ulubione motywy czy bajki dziecka) oraz zabawy </a:t>
            </a:r>
            <a:r>
              <a:rPr lang="pl-PL" dirty="0" err="1"/>
              <a:t>sensoplastyczne</a:t>
            </a:r>
            <a:r>
              <a:rPr lang="pl-PL" dirty="0"/>
              <a:t>, które pomogą utrzymać uwagę na wykonywanej czynności</a:t>
            </a:r>
            <a:r>
              <a:rPr lang="pl-PL"/>
              <a:t>. </a:t>
            </a:r>
            <a:endParaRPr lang="pl-PL" smtClean="0"/>
          </a:p>
          <a:p>
            <a:endParaRPr lang="pl-PL" dirty="0"/>
          </a:p>
          <a:p>
            <a:r>
              <a:rPr lang="pl-PL" b="1" dirty="0"/>
              <a:t>Brak koncentracji u dziecka 5-letniego</a:t>
            </a:r>
            <a:endParaRPr lang="pl-PL" dirty="0"/>
          </a:p>
          <a:p>
            <a:r>
              <a:rPr lang="pl-PL" dirty="0"/>
              <a:t>Poza dostosowanymi do wieku grami, świetnym ćwiczeniem na koncentrację dla 5-latków, jest zabawa pn. “Detektyw”. Pokazujemy dziecku obrazek przez minutę i mówimy, by zapamiętało jak najwięcej szczegółów. Po upływie czasu obracamy obrazek i zadajemy pytania dotyczące jego szczegółów, a dziecko stara się odpowiedzieć.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13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540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 smtClean="0"/>
              <a:t>                       </a:t>
            </a:r>
            <a:r>
              <a:rPr lang="pl-PL" dirty="0" smtClean="0">
                <a:solidFill>
                  <a:schemeClr val="tx1"/>
                </a:solidFill>
              </a:rPr>
              <a:t>Sposoby </a:t>
            </a:r>
            <a:r>
              <a:rPr lang="pl-PL" dirty="0">
                <a:solidFill>
                  <a:schemeClr val="tx1"/>
                </a:solidFill>
              </a:rPr>
              <a:t>pracy z dziećmi :</a:t>
            </a:r>
          </a:p>
          <a:p>
            <a:r>
              <a:rPr lang="pl-PL" dirty="0">
                <a:solidFill>
                  <a:schemeClr val="tx1"/>
                </a:solidFill>
              </a:rPr>
              <a:t>Odgrywanie scenek z dziećmi:</a:t>
            </a:r>
          </a:p>
          <a:p>
            <a:r>
              <a:rPr lang="pl-PL" dirty="0">
                <a:solidFill>
                  <a:schemeClr val="tx1"/>
                </a:solidFill>
              </a:rPr>
              <a:t>- gdy dziecko nie wie jak się zachować po pokłóceniu z kolegą, możesz interweniować odgrywając rolę przyjaciela….</a:t>
            </a:r>
          </a:p>
          <a:p>
            <a:r>
              <a:rPr lang="pl-PL" dirty="0">
                <a:solidFill>
                  <a:schemeClr val="tx1"/>
                </a:solidFill>
              </a:rPr>
              <a:t>- zachęć dziecko, by odnowiło relację</a:t>
            </a:r>
          </a:p>
          <a:p>
            <a:r>
              <a:rPr lang="pl-PL" dirty="0">
                <a:solidFill>
                  <a:schemeClr val="tx1"/>
                </a:solidFill>
              </a:rPr>
              <a:t>- sformułuj argumenty, które mógłby powiedzieć przyjaciel i zareaguj </a:t>
            </a:r>
            <a:r>
              <a:rPr lang="pl-PL" dirty="0" smtClean="0">
                <a:solidFill>
                  <a:schemeClr val="tx1"/>
                </a:solidFill>
              </a:rPr>
              <a:t>jak byś </a:t>
            </a:r>
            <a:r>
              <a:rPr lang="pl-PL" dirty="0">
                <a:solidFill>
                  <a:schemeClr val="tx1"/>
                </a:solidFill>
              </a:rPr>
              <a:t>był nim;</a:t>
            </a:r>
          </a:p>
          <a:p>
            <a:r>
              <a:rPr lang="pl-PL" dirty="0">
                <a:solidFill>
                  <a:schemeClr val="tx1"/>
                </a:solidFill>
              </a:rPr>
              <a:t>- dziecko potrzebuje też przyjrzeć się samemu sobie, aby zrozumieć wpływ jaki  jego zachowania mogą wywierać na innych</a:t>
            </a:r>
            <a:r>
              <a:rPr lang="pl-PL" dirty="0" smtClean="0">
                <a:solidFill>
                  <a:schemeClr val="tx1"/>
                </a:solidFill>
              </a:rPr>
              <a:t>; ( </a:t>
            </a:r>
            <a:r>
              <a:rPr lang="pl-PL" dirty="0">
                <a:solidFill>
                  <a:schemeClr val="tx1"/>
                </a:solidFill>
              </a:rPr>
              <a:t>wejście w rolę drugiej osoby)</a:t>
            </a:r>
          </a:p>
          <a:p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err="1">
                <a:solidFill>
                  <a:schemeClr val="tx1"/>
                </a:solidFill>
              </a:rPr>
              <a:t>Bajkoterapia</a:t>
            </a:r>
            <a:r>
              <a:rPr lang="pl-PL" dirty="0">
                <a:solidFill>
                  <a:schemeClr val="tx1"/>
                </a:solidFill>
              </a:rPr>
              <a:t>, scenki, drama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Wyd. Zielona Sowa „Tajemnica króliczej Karmy”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9254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9813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                  </a:t>
            </a:r>
            <a:r>
              <a:rPr lang="pl-PL" dirty="0" smtClean="0">
                <a:solidFill>
                  <a:schemeClr val="tx1"/>
                </a:solidFill>
              </a:rPr>
              <a:t>Dziecko </a:t>
            </a:r>
            <a:r>
              <a:rPr lang="pl-PL" dirty="0">
                <a:solidFill>
                  <a:schemeClr val="tx1"/>
                </a:solidFill>
              </a:rPr>
              <a:t>w grupie</a:t>
            </a:r>
            <a:r>
              <a:rPr lang="pl-PL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- siedzenie z przodu ( z daleka od drzwi</a:t>
            </a:r>
            <a:r>
              <a:rPr lang="pl-PL" dirty="0" smtClean="0">
                <a:solidFill>
                  <a:schemeClr val="tx1"/>
                </a:solidFill>
              </a:rPr>
              <a:t>, okna</a:t>
            </a:r>
            <a:r>
              <a:rPr lang="pl-PL" dirty="0">
                <a:solidFill>
                  <a:schemeClr val="tx1"/>
                </a:solidFill>
              </a:rPr>
              <a:t>)</a:t>
            </a:r>
          </a:p>
          <a:p>
            <a:r>
              <a:rPr lang="pl-PL" dirty="0">
                <a:solidFill>
                  <a:schemeClr val="tx1"/>
                </a:solidFill>
              </a:rPr>
              <a:t>-aktywne siedzenie ( ulubione zabawki)</a:t>
            </a:r>
          </a:p>
          <a:p>
            <a:r>
              <a:rPr lang="pl-PL" dirty="0">
                <a:solidFill>
                  <a:schemeClr val="tx1"/>
                </a:solidFill>
              </a:rPr>
              <a:t>- zabawki relaksacyjne</a:t>
            </a:r>
          </a:p>
          <a:p>
            <a:r>
              <a:rPr lang="pl-PL" dirty="0">
                <a:solidFill>
                  <a:schemeClr val="tx1"/>
                </a:solidFill>
              </a:rPr>
              <a:t>- pozwolenie na ruch</a:t>
            </a:r>
          </a:p>
          <a:p>
            <a:r>
              <a:rPr lang="pl-PL" dirty="0">
                <a:solidFill>
                  <a:schemeClr val="tx1"/>
                </a:solidFill>
              </a:rPr>
              <a:t>- miejsca - wyciszenie</a:t>
            </a:r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035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882502"/>
            <a:ext cx="10515600" cy="5294461"/>
          </a:xfrm>
        </p:spPr>
        <p:txBody>
          <a:bodyPr>
            <a:normAutofit fontScale="77500" lnSpcReduction="20000"/>
          </a:bodyPr>
          <a:lstStyle/>
          <a:p>
            <a:endParaRPr lang="pl-PL" dirty="0" smtClean="0"/>
          </a:p>
          <a:p>
            <a:r>
              <a:rPr lang="pl-PL" dirty="0" smtClean="0"/>
              <a:t>Zaburzenia </a:t>
            </a:r>
            <a:r>
              <a:rPr lang="pl-PL" dirty="0"/>
              <a:t>koncentracji uwagi u uczniów mogą mieć wiele przyczyn i bardzo różne objawy. </a:t>
            </a:r>
            <a:r>
              <a:rPr lang="pl-PL" dirty="0" smtClean="0"/>
              <a:t>Łączy </a:t>
            </a:r>
            <a:r>
              <a:rPr lang="pl-PL" dirty="0"/>
              <a:t>je jedno: stale rozproszony uczeń nie tylko nie osiąga sukcesów na miarę swoich możliwości, ale często jest postrzegany jako kłopot dla klasy i </a:t>
            </a:r>
            <a:r>
              <a:rPr lang="pl-PL" dirty="0" smtClean="0"/>
              <a:t>nauczyciela.</a:t>
            </a:r>
          </a:p>
          <a:p>
            <a:r>
              <a:rPr lang="pl-PL" dirty="0" smtClean="0"/>
              <a:t>Co </a:t>
            </a:r>
            <a:r>
              <a:rPr lang="pl-PL" dirty="0"/>
              <a:t>może zrobić nauczyciel, aby to zmienić? </a:t>
            </a:r>
            <a:endParaRPr lang="pl-PL" dirty="0" smtClean="0"/>
          </a:p>
          <a:p>
            <a:r>
              <a:rPr lang="pl-PL" dirty="0" smtClean="0"/>
              <a:t>Dotrzyj </a:t>
            </a:r>
            <a:r>
              <a:rPr lang="pl-PL" dirty="0"/>
              <a:t>do przyczyny Powodów, dla których uczniowie mają kłopoty z koncentrowaniem się na treści lekcji jest mnóstwo. Na niektóre z nich nie mamy wpływu, np. zaburzenia rozwojowe, choroby, sytuacje traumatyczne. Jeśli jednak o nich wiem, łatwiej mi zrozumieć zachowania ucznia i skupić się na wspieraniu jego uwagi. Są także powody zaburzeń koncentracji, które wynikają ze środowiska domowego: brak reguł w wychowaniu, hałas, zamieszanie, stale uruchomione urządzenia multimedialne, brak rytmu dobowego, nieodpowiednia dieta. </a:t>
            </a:r>
            <a:endParaRPr lang="pl-PL" dirty="0" smtClean="0"/>
          </a:p>
          <a:p>
            <a:r>
              <a:rPr lang="pl-PL" dirty="0" smtClean="0"/>
              <a:t>Jeśli </a:t>
            </a:r>
            <a:r>
              <a:rPr lang="pl-PL" dirty="0"/>
              <a:t>wiemy, że dziecko jest zdrowe i nie ma innych kłopotów ze skupieniem, można podjąć rozmowę z rodzicami na temat tego, jak wygląda czas jego aktywności, jakie ma warunki do odrabiania lekcji itd. Warto jednak pamiętać, że rodzice są pierwszymi wychowawcami dziecka. Sposób, w jaki funkcjonuje dom w dużym stopniu odzwierciedla potrzeby rodziców. Takt i unikanie oceniania to warunki dobrej współpracy nad wspólnym celem: wsparcia dziecka w toku nauki szkolnej. Rodzic może wesprzeć dziecko w stabilizowaniu liczby bodźców w domu, ale w szkole specjalistą od tych działań jest nauczyciel. </a:t>
            </a:r>
          </a:p>
        </p:txBody>
      </p:sp>
    </p:spTree>
    <p:extLst>
      <p:ext uri="{BB962C8B-B14F-4D97-AF65-F5344CB8AC3E}">
        <p14:creationId xmlns:p14="http://schemas.microsoft.com/office/powerpoint/2010/main" val="30695743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5404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                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Sposoby </a:t>
            </a:r>
            <a:r>
              <a:rPr lang="pl-PL" dirty="0">
                <a:solidFill>
                  <a:schemeClr val="tx1"/>
                </a:solidFill>
              </a:rPr>
              <a:t>na skupienie uwagi</a:t>
            </a:r>
            <a:r>
              <a:rPr lang="pl-PL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- poruszanie palcami u ręki i u stóp;</a:t>
            </a:r>
          </a:p>
          <a:p>
            <a:r>
              <a:rPr lang="pl-PL" dirty="0">
                <a:solidFill>
                  <a:schemeClr val="tx1"/>
                </a:solidFill>
              </a:rPr>
              <a:t>- ściskanie gniotka;</a:t>
            </a:r>
          </a:p>
          <a:p>
            <a:r>
              <a:rPr lang="pl-PL" dirty="0">
                <a:solidFill>
                  <a:schemeClr val="tx1"/>
                </a:solidFill>
              </a:rPr>
              <a:t>- siedzenie na berecie sensorycznym;</a:t>
            </a:r>
          </a:p>
          <a:p>
            <a:r>
              <a:rPr lang="pl-PL" dirty="0">
                <a:solidFill>
                  <a:schemeClr val="tx1"/>
                </a:solidFill>
              </a:rPr>
              <a:t>- żucie gumy;</a:t>
            </a:r>
          </a:p>
          <a:p>
            <a:r>
              <a:rPr lang="pl-PL" dirty="0">
                <a:solidFill>
                  <a:schemeClr val="tx1"/>
                </a:solidFill>
              </a:rPr>
              <a:t>- rysowanie  ( różne kolory) – słuchać i rysować jednocześnie!!!</a:t>
            </a:r>
          </a:p>
          <a:p>
            <a:r>
              <a:rPr lang="pl-PL" dirty="0">
                <a:solidFill>
                  <a:schemeClr val="tx1"/>
                </a:solidFill>
              </a:rPr>
              <a:t>- bidon z wodą;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6576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25042"/>
          </a:xfrm>
        </p:spPr>
        <p:txBody>
          <a:bodyPr>
            <a:normAutofit/>
          </a:bodyPr>
          <a:lstStyle/>
          <a:p>
            <a:r>
              <a:rPr lang="pl-PL" sz="2000" dirty="0" smtClean="0">
                <a:latin typeface="+mn-lt"/>
              </a:rPr>
              <a:t>Bajki , gry, świecące zabawki utrzymują uwagę dziecka wykorzystując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                                ODRUCH ORIENTACYJNY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który w sposób bezwarunkowy powoduje zwrócenie uwagi na nowy bodziec lub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zmianę.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                   to </a:t>
            </a:r>
            <a:r>
              <a:rPr lang="pl-PL" sz="2000" dirty="0" err="1" smtClean="0">
                <a:latin typeface="+mn-lt"/>
              </a:rPr>
              <a:t>przebodźcowanie</a:t>
            </a:r>
            <a:r>
              <a:rPr lang="pl-PL" sz="2000" dirty="0" smtClean="0">
                <a:latin typeface="+mn-lt"/>
              </a:rPr>
              <a:t> i nie ma nic wspólnego z koncentracja uwagi,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                                           mózg staje się przemęczony.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Jak długo potrafi skupić się dziecko??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5-10 min                  15-20min               25-35min                35-45min                45-65min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2-4 lata                         5-7 lat                    8-10 lat                    11-13 lat                 14-16 lat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solidFill>
                  <a:srgbClr val="00B050"/>
                </a:solidFill>
                <a:latin typeface="+mn-lt"/>
              </a:rPr>
              <a:t>Ważne jest ćwiczenie świadomej uwagi.</a:t>
            </a:r>
            <a:endParaRPr lang="pl-PL" sz="20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4" name="Strzałka w dół 3"/>
          <p:cNvSpPr/>
          <p:nvPr/>
        </p:nvSpPr>
        <p:spPr>
          <a:xfrm>
            <a:off x="4582635" y="1856977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1360967" y="5018567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>
            <a:off x="961360" y="4502888"/>
            <a:ext cx="799214" cy="691116"/>
          </a:xfrm>
          <a:prstGeom prst="downArrow">
            <a:avLst>
              <a:gd name="adj1" fmla="val 50000"/>
              <a:gd name="adj2" fmla="val 40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dół 7"/>
          <p:cNvSpPr/>
          <p:nvPr/>
        </p:nvSpPr>
        <p:spPr>
          <a:xfrm>
            <a:off x="2900030" y="4502888"/>
            <a:ext cx="799214" cy="691116"/>
          </a:xfrm>
          <a:prstGeom prst="downArrow">
            <a:avLst>
              <a:gd name="adj1" fmla="val 50000"/>
              <a:gd name="adj2" fmla="val 40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dół 8"/>
          <p:cNvSpPr/>
          <p:nvPr/>
        </p:nvSpPr>
        <p:spPr>
          <a:xfrm>
            <a:off x="6727308" y="4502888"/>
            <a:ext cx="799214" cy="691116"/>
          </a:xfrm>
          <a:prstGeom prst="downArrow">
            <a:avLst>
              <a:gd name="adj1" fmla="val 50000"/>
              <a:gd name="adj2" fmla="val 40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dół 9"/>
          <p:cNvSpPr/>
          <p:nvPr/>
        </p:nvSpPr>
        <p:spPr>
          <a:xfrm>
            <a:off x="4788638" y="4502888"/>
            <a:ext cx="799214" cy="691116"/>
          </a:xfrm>
          <a:prstGeom prst="downArrow">
            <a:avLst>
              <a:gd name="adj1" fmla="val 50000"/>
              <a:gd name="adj2" fmla="val 40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trzałka w dół 10"/>
          <p:cNvSpPr/>
          <p:nvPr/>
        </p:nvSpPr>
        <p:spPr>
          <a:xfrm>
            <a:off x="8640947" y="4502888"/>
            <a:ext cx="799214" cy="691116"/>
          </a:xfrm>
          <a:prstGeom prst="downArrow">
            <a:avLst>
              <a:gd name="adj1" fmla="val 50000"/>
              <a:gd name="adj2" fmla="val 407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6970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3134" y="365125"/>
            <a:ext cx="10460665" cy="434509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400" dirty="0" smtClean="0"/>
              <a:t>ŻEBY COŚ ZAPAMIĘTAĆ MUSIMY TO NAJPIERW ZAUWAŻYĆ</a:t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400" dirty="0" smtClean="0"/>
              <a:t>SPOSTRZEGAWCZOŚĆ</a:t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/>
              <a:t/>
            </a:r>
            <a:br>
              <a:rPr lang="pl-PL" sz="2400" dirty="0"/>
            </a:br>
            <a:endParaRPr lang="pl-PL" sz="2400" dirty="0"/>
          </a:p>
        </p:txBody>
      </p:sp>
      <p:sp>
        <p:nvSpPr>
          <p:cNvPr id="4" name="Strzałka w dół 3"/>
          <p:cNvSpPr/>
          <p:nvPr/>
        </p:nvSpPr>
        <p:spPr>
          <a:xfrm>
            <a:off x="6156248" y="1052623"/>
            <a:ext cx="45719" cy="457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5936791" y="1052623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rzycisk akcji: Pomoc 9">
            <a:hlinkClick r:id="" action="ppaction://noaction" highlightClick="1"/>
          </p:cNvPr>
          <p:cNvSpPr/>
          <p:nvPr/>
        </p:nvSpPr>
        <p:spPr>
          <a:xfrm>
            <a:off x="2158409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zycisk akcji: Pomoc 10">
            <a:hlinkClick r:id="" action="ppaction://noaction" highlightClick="1"/>
          </p:cNvPr>
          <p:cNvSpPr/>
          <p:nvPr/>
        </p:nvSpPr>
        <p:spPr>
          <a:xfrm>
            <a:off x="3200825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zycisk akcji: Pomoc 11">
            <a:hlinkClick r:id="" action="ppaction://noaction" highlightClick="1"/>
          </p:cNvPr>
          <p:cNvSpPr/>
          <p:nvPr/>
        </p:nvSpPr>
        <p:spPr>
          <a:xfrm>
            <a:off x="4243241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zycisk akcji: Pomoc 12">
            <a:hlinkClick r:id="" action="ppaction://noaction" highlightClick="1"/>
          </p:cNvPr>
          <p:cNvSpPr/>
          <p:nvPr/>
        </p:nvSpPr>
        <p:spPr>
          <a:xfrm>
            <a:off x="5081050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Przycisk akcji: Pomoc 13">
            <a:hlinkClick r:id="" action="ppaction://noaction" highlightClick="1"/>
          </p:cNvPr>
          <p:cNvSpPr/>
          <p:nvPr/>
        </p:nvSpPr>
        <p:spPr>
          <a:xfrm>
            <a:off x="5918859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5" name="Przycisk akcji: Pomoc 14">
            <a:hlinkClick r:id="" action="ppaction://noaction" highlightClick="1"/>
          </p:cNvPr>
          <p:cNvSpPr/>
          <p:nvPr/>
        </p:nvSpPr>
        <p:spPr>
          <a:xfrm>
            <a:off x="6756668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zycisk akcji: Pomoc 15">
            <a:hlinkClick r:id="" action="ppaction://noaction" highlightClick="1"/>
          </p:cNvPr>
          <p:cNvSpPr/>
          <p:nvPr/>
        </p:nvSpPr>
        <p:spPr>
          <a:xfrm>
            <a:off x="7594477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zycisk akcji: Pomoc 16">
            <a:hlinkClick r:id="" action="ppaction://noaction" highlightClick="1"/>
          </p:cNvPr>
          <p:cNvSpPr/>
          <p:nvPr/>
        </p:nvSpPr>
        <p:spPr>
          <a:xfrm>
            <a:off x="8432286" y="3221665"/>
            <a:ext cx="1042416" cy="1042416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093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5796"/>
          </a:xfrm>
        </p:spPr>
        <p:txBody>
          <a:bodyPr>
            <a:normAutofit fontScale="90000"/>
          </a:bodyPr>
          <a:lstStyle/>
          <a:p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ZASKOCZ DZIECI!!!!!  ZMIEN RUTYNĘ W PRZYGODĘ!!!!!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                        WPROWADŹ DŹWIĘK – po wykonaniu zadania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                        ZACHWYĆ DZIECI- wprowadź rekwizyt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Zabawy na koncentrację uwagi: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                       kodowanie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                       mała motoryka: dłonie, kropki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> </a:t>
            </a:r>
            <a:r>
              <a:rPr lang="pl-PL" sz="2200" dirty="0" smtClean="0">
                <a:latin typeface="+mn-lt"/>
              </a:rPr>
              <a:t>                      klepsydry – pokaż czas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> </a:t>
            </a:r>
            <a:r>
              <a:rPr lang="pl-PL" sz="2200" dirty="0" smtClean="0">
                <a:latin typeface="+mn-lt"/>
              </a:rPr>
              <a:t>                      treningi pamięci: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 •zdobywanie wiedzy n/t pamięci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 •umiejętność wywierania wpływu na własne procesy pamięciowe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/>
            </a:r>
            <a:br>
              <a:rPr lang="pl-PL" sz="22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>
                <a:latin typeface="+mn-lt"/>
              </a:rPr>
              <a:t/>
            </a:r>
            <a:br>
              <a:rPr lang="pl-PL" sz="2400" dirty="0">
                <a:latin typeface="+mn-lt"/>
              </a:rPr>
            </a:b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 </a:t>
            </a:r>
            <a:endParaRPr lang="pl-PL" sz="2400" dirty="0">
              <a:latin typeface="+mn-lt"/>
            </a:endParaRPr>
          </a:p>
        </p:txBody>
      </p:sp>
      <p:sp>
        <p:nvSpPr>
          <p:cNvPr id="5" name="Strzałka w prawo 4"/>
          <p:cNvSpPr/>
          <p:nvPr/>
        </p:nvSpPr>
        <p:spPr>
          <a:xfrm>
            <a:off x="1081082" y="29833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1205341" y="19746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prawo 6"/>
          <p:cNvSpPr/>
          <p:nvPr/>
        </p:nvSpPr>
        <p:spPr>
          <a:xfrm>
            <a:off x="1081082" y="34680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trzałka w prawo 7"/>
          <p:cNvSpPr/>
          <p:nvPr/>
        </p:nvSpPr>
        <p:spPr>
          <a:xfrm>
            <a:off x="1081082" y="406886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trzałka w prawo 8"/>
          <p:cNvSpPr/>
          <p:nvPr/>
        </p:nvSpPr>
        <p:spPr>
          <a:xfrm>
            <a:off x="1081082" y="461903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/>
          <p:cNvSpPr/>
          <p:nvPr/>
        </p:nvSpPr>
        <p:spPr>
          <a:xfrm>
            <a:off x="1205341" y="13584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530151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33227"/>
            <a:ext cx="10515600" cy="4153713"/>
          </a:xfrm>
        </p:spPr>
        <p:txBody>
          <a:bodyPr>
            <a:normAutofit fontScale="90000"/>
          </a:bodyPr>
          <a:lstStyle/>
          <a:p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PODSTAWOWA ZASADA PAMIĘCIOWA:</a:t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            S                                               W                                              P</a:t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     skojarz                                        wyobraź                                  powtórz</a:t>
            </a:r>
            <a:br>
              <a:rPr lang="pl-PL" sz="2400" dirty="0" smtClean="0">
                <a:latin typeface="+mn-lt"/>
              </a:rPr>
            </a:br>
            <a:r>
              <a:rPr lang="pl-PL" sz="2400" dirty="0">
                <a:latin typeface="+mn-lt"/>
              </a:rPr>
              <a:t> </a:t>
            </a:r>
            <a:r>
              <a:rPr lang="pl-PL" sz="2400" dirty="0" smtClean="0">
                <a:latin typeface="+mn-lt"/>
              </a:rPr>
              <a:t> </a:t>
            </a:r>
            <a:r>
              <a:rPr lang="pl-PL" sz="2000" i="1" dirty="0" smtClean="0">
                <a:latin typeface="+mn-lt"/>
              </a:rPr>
              <a:t>odnoszenie się do wiedzy,                  nowe w wizualizacjach,                 podtrzymuje, opracowuje;</a:t>
            </a:r>
            <a:br>
              <a:rPr lang="pl-PL" sz="2000" i="1" dirty="0" smtClean="0">
                <a:latin typeface="+mn-lt"/>
              </a:rPr>
            </a:br>
            <a:r>
              <a:rPr lang="pl-PL" sz="2000" i="1" dirty="0" smtClean="0">
                <a:latin typeface="+mn-lt"/>
              </a:rPr>
              <a:t>której już posiadamy;                             kod wizualny i werbalny;</a:t>
            </a: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Skacz i zapamiętaj kolejność, zapamiętywanie szczegółów z obrazkach.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Zapisujemy ,lista zakupów, lista rzeczy do zrobienia……………pamięć wzrokowa.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> </a:t>
            </a:r>
            <a:r>
              <a:rPr lang="pl-PL" sz="2000" dirty="0" smtClean="0">
                <a:latin typeface="+mn-lt"/>
              </a:rPr>
              <a:t>Zapisujemy _ pamięć wzrokowa, skojarzenia, zapamiętywanie sekwencji, zabierz jeden zmysł, podajemy dzwonek żeby nie zadzwonił.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7354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86819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Skup się na planowaniu uwzględniającym potrzeby uczniów w konkretnym zespole Kiedy już wiemy, jakie mogą być przyczyny, czas na lekturę dokumentów z poradni (jeśli takie zostały sporządzone) i na obserwację.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Cel</a:t>
            </a:r>
            <a:r>
              <a:rPr lang="pl-PL" sz="2400" dirty="0">
                <a:latin typeface="+mn-lt"/>
              </a:rPr>
              <a:t>: ustalić potrzeby wychowanków.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Najczęściej </a:t>
            </a:r>
            <a:r>
              <a:rPr lang="pl-PL" sz="2400" dirty="0">
                <a:latin typeface="+mn-lt"/>
              </a:rPr>
              <a:t>należą do nich: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• </a:t>
            </a:r>
            <a:r>
              <a:rPr lang="pl-PL" sz="2400" dirty="0">
                <a:latin typeface="+mn-lt"/>
              </a:rPr>
              <a:t>zrozumienie – np. tego, że wiele zachowań jest poza kontrolą dziecka/nastolatka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• </a:t>
            </a:r>
            <a:r>
              <a:rPr lang="pl-PL" sz="2400" dirty="0">
                <a:latin typeface="+mn-lt"/>
              </a:rPr>
              <a:t>stałość – szczególnie w reakcji na zachowania, które łamią ustalone reguły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• </a:t>
            </a:r>
            <a:r>
              <a:rPr lang="pl-PL" sz="2400" dirty="0">
                <a:latin typeface="+mn-lt"/>
              </a:rPr>
              <a:t>rytm – pomaga w kształtowaniu nawyków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• </a:t>
            </a:r>
            <a:r>
              <a:rPr lang="pl-PL" sz="2400" dirty="0">
                <a:latin typeface="+mn-lt"/>
              </a:rPr>
              <a:t>powtarzanie – pomaga w utrwalaniu i zapamiętywaniu </a:t>
            </a:r>
            <a:r>
              <a:rPr lang="pl-PL" sz="2400" dirty="0" smtClean="0">
                <a:latin typeface="+mn-lt"/>
              </a:rPr>
              <a:t/>
            </a:r>
            <a:br>
              <a:rPr lang="pl-PL" sz="2400" dirty="0" smtClean="0">
                <a:latin typeface="+mn-lt"/>
              </a:rPr>
            </a:br>
            <a:r>
              <a:rPr lang="pl-PL" sz="2400" dirty="0" smtClean="0">
                <a:latin typeface="+mn-lt"/>
              </a:rPr>
              <a:t>• </a:t>
            </a:r>
            <a:r>
              <a:rPr lang="pl-PL" sz="2400" dirty="0">
                <a:latin typeface="+mn-lt"/>
              </a:rPr>
              <a:t>aktywność – przeżywanie związane z bezpośrednim działaniem wspiera uczenie się, gdyż angażuje wszystkie zmysły</a:t>
            </a:r>
          </a:p>
        </p:txBody>
      </p:sp>
    </p:spTree>
    <p:extLst>
      <p:ext uri="{BB962C8B-B14F-4D97-AF65-F5344CB8AC3E}">
        <p14:creationId xmlns:p14="http://schemas.microsoft.com/office/powerpoint/2010/main" val="88250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478465"/>
            <a:ext cx="10515600" cy="5847907"/>
          </a:xfrm>
        </p:spPr>
        <p:txBody>
          <a:bodyPr>
            <a:normAutofit/>
          </a:bodyPr>
          <a:lstStyle/>
          <a:p>
            <a:r>
              <a:rPr lang="pl-PL" sz="2400" b="1" dirty="0"/>
              <a:t>Nauczyciel dobrze przygotowany do pracy w zespole klasowym, w którym są uczniowie z różnymi potrzebami: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• </a:t>
            </a:r>
            <a:r>
              <a:rPr lang="pl-PL" sz="2400" b="1" dirty="0"/>
              <a:t>wie, jakie są przyczyny ich kłopotów ze skupianiem uwagi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• </a:t>
            </a:r>
            <a:r>
              <a:rPr lang="pl-PL" sz="2400" b="1" dirty="0"/>
              <a:t>wie, jakie techniki i metody okazały się skuteczne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• </a:t>
            </a:r>
            <a:r>
              <a:rPr lang="pl-PL" sz="2400" b="1" dirty="0"/>
              <a:t>stosuje różnorodne formy wspierające koncentrację uwagi uczniów, np. aktywne metody pracy, wizualizacje, różne formy porządkowania toku lekcji i zapamiętywania wiedzy itd.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• </a:t>
            </a:r>
            <a:r>
              <a:rPr lang="pl-PL" sz="2400" b="1" dirty="0"/>
              <a:t>zachowuje się tak, aby uczniom łatwiej było skupić uwagę: mówi niezbyt szybko, unika metafor i przenośni, posiłkuje się gestem i wizualizacjami, wykorzystuje przedmioty wspierające koncentrację na wybranym fragmencie wiedzy, np. latarka, wskaźnik laserowy, zasłanianie kartkami lub zasłonkami, maski, okulary, kapelusze, kostiumy itd. </a:t>
            </a:r>
            <a:r>
              <a:rPr lang="pl-PL" sz="2400" b="1" dirty="0" smtClean="0"/>
              <a:t/>
            </a:r>
            <a:br>
              <a:rPr lang="pl-PL" sz="2400" b="1" dirty="0" smtClean="0"/>
            </a:br>
            <a:r>
              <a:rPr lang="pl-PL" sz="2400" b="1" dirty="0" smtClean="0"/>
              <a:t>• </a:t>
            </a:r>
            <a:r>
              <a:rPr lang="pl-PL" sz="2400" b="1" dirty="0"/>
              <a:t>jest opanowany, spokojny, przygotowany na niecodzienne zdarzenia</a:t>
            </a:r>
            <a:endParaRPr lang="pl-P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6267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520995"/>
            <a:ext cx="10515600" cy="56559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Ćwicz </a:t>
            </a:r>
            <a:r>
              <a:rPr lang="pl-PL" dirty="0"/>
              <a:t>z uczniami koncentrację uwagi </a:t>
            </a:r>
            <a:r>
              <a:rPr lang="pl-PL" dirty="0" smtClean="0"/>
              <a:t>wiedząc</a:t>
            </a:r>
            <a:r>
              <a:rPr lang="pl-PL" dirty="0"/>
              <a:t>, że w klasie są uczniowie z kłopotami ze skupieniem, można wykorzystywać różne okazje do ćwiczenia koncentracji oraz do opanowania metod, które będą wspierać dziecko w toku nauki. </a:t>
            </a:r>
            <a:endParaRPr lang="pl-PL" dirty="0" smtClean="0"/>
          </a:p>
          <a:p>
            <a:pPr marL="0" indent="0">
              <a:buNone/>
            </a:pPr>
            <a:r>
              <a:rPr lang="pl-PL" u="sng" dirty="0" smtClean="0"/>
              <a:t>Mogą </a:t>
            </a:r>
            <a:r>
              <a:rPr lang="pl-PL" u="sng" dirty="0"/>
              <a:t>to być np. </a:t>
            </a:r>
            <a:endParaRPr lang="pl-PL" u="sng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mnemotechniki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rymowanki, wierszyki, piosenki, zagadki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zabawy ruchowe z rymowanymi tekstami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ilustracje do kolejnych etapów lekcji, różnych zdarzeń </a:t>
            </a:r>
            <a:r>
              <a:rPr lang="pl-PL" dirty="0" smtClean="0"/>
              <a:t>szkolnych</a:t>
            </a:r>
          </a:p>
          <a:p>
            <a:pPr marL="0" indent="0">
              <a:buNone/>
            </a:pPr>
            <a:r>
              <a:rPr lang="pl-PL" dirty="0" smtClean="0"/>
              <a:t> </a:t>
            </a:r>
            <a:r>
              <a:rPr lang="pl-PL" dirty="0"/>
              <a:t>• terminarze osobiste uczniów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kinezjologia edukacyjna Dennisona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gry ciszą – zabawa z uczniami w głuchy telefon, mówienie szeptem, stając za dzieckiem raz z prawej, a raz z lewej strony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• </a:t>
            </a:r>
            <a:r>
              <a:rPr lang="pl-PL" dirty="0"/>
              <a:t>powtarzanie gestów – np. zabawa w lustrzane odbicia</a:t>
            </a:r>
          </a:p>
        </p:txBody>
      </p:sp>
    </p:spTree>
    <p:extLst>
      <p:ext uri="{BB962C8B-B14F-4D97-AF65-F5344CB8AC3E}">
        <p14:creationId xmlns:p14="http://schemas.microsoft.com/office/powerpoint/2010/main" val="410416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99730"/>
            <a:ext cx="10515600" cy="5677233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2400" dirty="0" smtClean="0"/>
              <a:t>Podejmuj </a:t>
            </a:r>
            <a:r>
              <a:rPr lang="pl-PL" sz="2400" dirty="0"/>
              <a:t>refleksję nad skutecznością stosowanych środków Uczniów z kłopotami w koncentracji uwagi jest w szkole wielu. </a:t>
            </a: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Sprzyjają </a:t>
            </a:r>
            <a:r>
              <a:rPr lang="pl-PL" sz="2400" dirty="0"/>
              <a:t>temu wszechobecne w codziennym życiu komputery (gry), telewizja i smartfony. Ponieważ nie mamy na to wpływu, skuteczną metodą będzie określenie tego, co pomaga moim uczniom, a co nie działa. </a:t>
            </a: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Jeśli </a:t>
            </a:r>
            <a:r>
              <a:rPr lang="pl-PL" sz="2400" dirty="0"/>
              <a:t>taka refleksja będzie stale obecna w pracy nauczyciela, skorzystają obie strony: uczniowie, bo będą osiągać lepsze wyniki i łatwiej będzie im skupiać uwagę, ale także nauczyciel, który skoncentrowany na organizacji lekcji, w sposób sprzyjający uczeniu się uczniów z deficytami koncentracji uwagi, poczuje skuteczność swoich działań. </a:t>
            </a:r>
          </a:p>
        </p:txBody>
      </p:sp>
    </p:spTree>
    <p:extLst>
      <p:ext uri="{BB962C8B-B14F-4D97-AF65-F5344CB8AC3E}">
        <p14:creationId xmlns:p14="http://schemas.microsoft.com/office/powerpoint/2010/main" val="685448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382773"/>
            <a:ext cx="10464209" cy="59754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 smtClean="0"/>
          </a:p>
          <a:p>
            <a:pPr marL="0" indent="0" algn="ctr">
              <a:buNone/>
            </a:pPr>
            <a:endParaRPr lang="pl-PL" sz="2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ĆWICZENIA KONCENTRACJI TO NIE TO SAMO , </a:t>
            </a:r>
          </a:p>
          <a:p>
            <a:pPr marL="0" indent="0" algn="ctr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CO ĆWICZENIE </a:t>
            </a:r>
          </a:p>
          <a:p>
            <a:pPr marL="0" indent="0" algn="ctr">
              <a:buNone/>
            </a:pPr>
            <a:r>
              <a:rPr lang="pl-PL" sz="2400" dirty="0" smtClean="0">
                <a:solidFill>
                  <a:srgbClr val="FF0000"/>
                </a:solidFill>
              </a:rPr>
              <a:t>PAMIĘCI !!!!!</a:t>
            </a:r>
            <a:endParaRPr lang="pl-PL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l-PL" sz="2400" dirty="0" smtClean="0"/>
              <a:t>                                  (ale obie umiejętności są ze sobą powiązane)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endParaRPr lang="pl-PL" sz="2400" dirty="0" smtClean="0"/>
          </a:p>
          <a:p>
            <a:pPr marL="0" indent="0" algn="ctr">
              <a:buNone/>
            </a:pPr>
            <a:r>
              <a:rPr lang="pl-PL" sz="2400" dirty="0" smtClean="0"/>
              <a:t>Musimy ćwiczyć pamięć aby coś zapamiętać,</a:t>
            </a:r>
          </a:p>
          <a:p>
            <a:pPr marL="0" indent="0" algn="ctr">
              <a:buNone/>
            </a:pPr>
            <a:r>
              <a:rPr lang="pl-PL" sz="2400" dirty="0" smtClean="0"/>
              <a:t>Żeby coś zapamiętać trzeba się skupić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50312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35935"/>
            <a:ext cx="10464209" cy="59754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2400" dirty="0" smtClean="0"/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endParaRPr lang="pl-PL" sz="2400" dirty="0" smtClean="0"/>
          </a:p>
          <a:p>
            <a:pPr marL="0" indent="0" algn="ctr">
              <a:buNone/>
            </a:pPr>
            <a:r>
              <a:rPr lang="pl-PL" sz="3600" dirty="0" smtClean="0">
                <a:solidFill>
                  <a:srgbClr val="C00000"/>
                </a:solidFill>
              </a:rPr>
              <a:t>KONCENTRACJA UWAGI</a:t>
            </a:r>
          </a:p>
          <a:p>
            <a:pPr marL="0" indent="0" algn="ctr">
              <a:buNone/>
            </a:pPr>
            <a:endParaRPr lang="pl-PL" sz="36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pl-PL" sz="2400" dirty="0" smtClean="0"/>
              <a:t>                To umiejętność skupienia i utrzymania uwagi na ściśle określonych zadaniach;</a:t>
            </a:r>
          </a:p>
          <a:p>
            <a:pPr marL="0" indent="0" algn="ctr">
              <a:buNone/>
            </a:pPr>
            <a:r>
              <a:rPr lang="pl-PL" sz="2400" dirty="0" smtClean="0"/>
              <a:t>( najczęściej skupia się na jednym zadaniu, jednej rzeczy)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r>
              <a:rPr lang="pl-PL" sz="2400" dirty="0" smtClean="0"/>
              <a:t>                        jest konieczna podczas wykonywania świadomych działań;</a:t>
            </a:r>
          </a:p>
          <a:p>
            <a:pPr marL="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                      ( coś zrobić dobrze od początku do końca, trzeba użyć wysiłku)</a:t>
            </a:r>
          </a:p>
        </p:txBody>
      </p:sp>
      <p:sp>
        <p:nvSpPr>
          <p:cNvPr id="5" name="Strzałka w prawo 4"/>
          <p:cNvSpPr/>
          <p:nvPr/>
        </p:nvSpPr>
        <p:spPr>
          <a:xfrm>
            <a:off x="1306032" y="292618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>
            <a:off x="1306032" y="39734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9296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19962" y="454800"/>
            <a:ext cx="10341935" cy="5829042"/>
          </a:xfrm>
        </p:spPr>
        <p:txBody>
          <a:bodyPr>
            <a:normAutofit/>
          </a:bodyPr>
          <a:lstStyle/>
          <a:p>
            <a:endParaRPr lang="pl-PL" dirty="0" smtClean="0"/>
          </a:p>
          <a:p>
            <a:r>
              <a:rPr lang="pl-PL" b="1" dirty="0" smtClean="0"/>
              <a:t>CELOWE DZIAŁANIE</a:t>
            </a:r>
          </a:p>
          <a:p>
            <a:endParaRPr lang="pl-PL" dirty="0" smtClean="0"/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Cel: wykonać zadanie do końca</a:t>
            </a:r>
          </a:p>
          <a:p>
            <a:r>
              <a:rPr lang="pl-PL" dirty="0" smtClean="0"/>
              <a:t>Skupić się na jednej rzeczy</a:t>
            </a:r>
          </a:p>
          <a:p>
            <a:endParaRPr lang="pl-PL" b="1" dirty="0" smtClean="0"/>
          </a:p>
          <a:p>
            <a:r>
              <a:rPr lang="pl-PL" b="1" dirty="0" smtClean="0"/>
              <a:t>WIELOZADANIOWOŚĆ</a:t>
            </a:r>
            <a:r>
              <a:rPr lang="pl-PL" b="1" dirty="0"/>
              <a:t/>
            </a:r>
            <a:br>
              <a:rPr lang="pl-PL" b="1" dirty="0"/>
            </a:br>
            <a:r>
              <a:rPr lang="pl-PL" dirty="0"/>
              <a:t>( robić wiele rzeczy na raz -cecha kobiet</a:t>
            </a:r>
            <a:r>
              <a:rPr lang="pl-PL" dirty="0" smtClean="0"/>
              <a:t>)</a:t>
            </a:r>
          </a:p>
          <a:p>
            <a:r>
              <a:rPr lang="pl-PL" dirty="0" smtClean="0"/>
              <a:t>Jest męcząca i trudna dla mózgu 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 </a:t>
            </a:r>
          </a:p>
          <a:p>
            <a:endParaRPr lang="pl-PL" dirty="0"/>
          </a:p>
        </p:txBody>
      </p:sp>
      <p:cxnSp>
        <p:nvCxnSpPr>
          <p:cNvPr id="37" name="Łącznik prosty ze strzałką 36"/>
          <p:cNvCxnSpPr/>
          <p:nvPr/>
        </p:nvCxnSpPr>
        <p:spPr>
          <a:xfrm>
            <a:off x="4944140" y="1446028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9" name="Pismo odręczne 38"/>
              <p14:cNvContentPartPr/>
              <p14:nvPr/>
            </p14:nvContentPartPr>
            <p14:xfrm>
              <a:off x="6644754" y="1339552"/>
              <a:ext cx="3903120" cy="1393560"/>
            </p14:xfrm>
          </p:contentPart>
        </mc:Choice>
        <mc:Fallback xmlns="">
          <p:pic>
            <p:nvPicPr>
              <p:cNvPr id="39" name="Pismo odręczne 38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32874" y="1327672"/>
                <a:ext cx="3926880" cy="141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1" name="Pismo odręczne 40"/>
              <p14:cNvContentPartPr/>
              <p14:nvPr/>
            </p14:nvContentPartPr>
            <p14:xfrm>
              <a:off x="7028154" y="691192"/>
              <a:ext cx="360" cy="360"/>
            </p14:xfrm>
          </p:contentPart>
        </mc:Choice>
        <mc:Fallback xmlns="">
          <p:pic>
            <p:nvPicPr>
              <p:cNvPr id="41" name="Pismo odręczne 40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16274" y="679312"/>
                <a:ext cx="24120" cy="2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9302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1293</Words>
  <Application>Microsoft Office PowerPoint</Application>
  <PresentationFormat>Panoramiczny</PresentationFormat>
  <Paragraphs>113</Paragraphs>
  <Slides>24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Motyw pakietu Office</vt:lpstr>
      <vt:lpstr>Brak koncentracji u dziecka – jak radzić sobie z rozkojarzeniem dzieci? </vt:lpstr>
      <vt:lpstr>Prezentacja programu PowerPoint</vt:lpstr>
      <vt:lpstr>Skup się na planowaniu uwzględniającym potrzeby uczniów w konkretnym zespole Kiedy już wiemy, jakie mogą być przyczyny, czas na lekturę dokumentów z poradni (jeśli takie zostały sporządzone) i na obserwację.  Cel: ustalić potrzeby wychowanków.  Najczęściej należą do nich:  • zrozumienie – np. tego, że wiele zachowań jest poza kontrolą dziecka/nastolatka  • stałość – szczególnie w reakcji na zachowania, które łamią ustalone reguły  • rytm – pomaga w kształtowaniu nawyków  • powtarzanie – pomaga w utrwalaniu i zapamiętywaniu  • aktywność – przeżywanie związane z bezpośrednim działaniem wspiera uczenie się, gdyż angażuje wszystkie zmysły</vt:lpstr>
      <vt:lpstr>Nauczyciel dobrze przygotowany do pracy w zespole klasowym, w którym są uczniowie z różnymi potrzebami:  • wie, jakie są przyczyny ich kłopotów ze skupianiem uwagi  • wie, jakie techniki i metody okazały się skuteczne  • stosuje różnorodne formy wspierające koncentrację uwagi uczniów, np. aktywne metody pracy, wizualizacje, różne formy porządkowania toku lekcji i zapamiętywania wiedzy itd.  • zachowuje się tak, aby uczniom łatwiej było skupić uwagę: mówi niezbyt szybko, unika metafor i przenośni, posiłkuje się gestem i wizualizacjami, wykorzystuje przedmioty wspierające koncentrację na wybranym fragmencie wiedzy, np. latarka, wskaźnik laserowy, zasłanianie kartkami lub zasłonkami, maski, okulary, kapelusze, kostiumy itd.  • jest opanowany, spokojny, przygotowany na niecodzienne zdarzenia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UWAGA KIEROWANA                       do 3 roku życia   UWAGA KIEROWANA            oparta na świadomym i celowym działaniu                                                  w wieku przedszkolnymi wczesnoszkolnym        </vt:lpstr>
      <vt:lpstr>Prezentacja programu PowerPoint</vt:lpstr>
      <vt:lpstr>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Bajki , gry, świecące zabawki utrzymują uwagę dziecka wykorzystując                                  ODRUCH ORIENTACYJNY który w sposób bezwarunkowy powoduje zwrócenie uwagi na nowy bodziec lub  zmianę.                       to przebodźcowanie i nie ma nic wspólnego z koncentracja uwagi,                                             mózg staje się przemęczony.  Jak długo potrafi skupić się dziecko??  5-10 min                  15-20min               25-35min                35-45min                45-65min     2-4 lata                         5-7 lat                    8-10 lat                    11-13 lat                 14-16 lat Ważne jest ćwiczenie świadomej uwagi.</vt:lpstr>
      <vt:lpstr>ŻEBY COŚ ZAPAMIĘTAĆ MUSIMY TO NAJPIERW ZAUWAŻYĆ       SPOSTRZEGAWCZOŚĆ     </vt:lpstr>
      <vt:lpstr>      ZASKOCZ DZIECI!!!!!  ZMIEN RUTYNĘ W PRZYGODĘ!!!!!                          WPROWADŹ DŹWIĘK – po wykonaniu zadania                          ZACHWYĆ DZIECI- wprowadź rekwizyt  Zabawy na koncentrację uwagi:                         kodowanie                         mała motoryka: dłonie, kropki                         klepsydry – pokaż czas                         treningi pamięci:  •zdobywanie wiedzy n/t pamięci  •umiejętność wywierania wpływu na własne procesy pamięciowe        </vt:lpstr>
      <vt:lpstr> PODSTAWOWA ZASADA PAMIĘCIOWA:             S                                               W                                              P      skojarz                                        wyobraź                                  powtórz   odnoszenie się do wiedzy,                  nowe w wizualizacjach,                 podtrzymuje, opracowuje; której już posiadamy;                             kod wizualny i werbalny;   Skacz i zapamiętaj kolejność, zapamiętywanie szczegółów z obrazkach. Zapisujemy ,lista zakupów, lista rzeczy do zrobienia……………pamięć wzrokowa.  Zapisujemy _ pamięć wzrokowa, skojarzenia, zapamiętywanie sekwencji, zabierz jeden zmysł, podajemy dzwonek żeby nie zadzwonił.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Brak koncentracji u dziecka – jak radzić sobie z rozkojarzeniem dzieci?</dc:title>
  <dc:creator>Renata</dc:creator>
  <cp:lastModifiedBy>Renata</cp:lastModifiedBy>
  <cp:revision>33</cp:revision>
  <dcterms:created xsi:type="dcterms:W3CDTF">2022-03-22T14:58:45Z</dcterms:created>
  <dcterms:modified xsi:type="dcterms:W3CDTF">2025-03-30T18:07:18Z</dcterms:modified>
</cp:coreProperties>
</file>