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Bold" panose="020B0806030504020204" charset="0"/>
      <p:regular r:id="rId15"/>
    </p:embeddedFont>
    <p:embeddedFont>
      <p:font typeface="Open Sans Light Bold" panose="020B0604020202020204" charset="0"/>
      <p:regular r:id="rId16"/>
    </p:embeddedFont>
    <p:embeddedFont>
      <p:font typeface="Raleway Bold" panose="020B0604020202020204" charset="-18"/>
      <p:regular r:id="rId17"/>
    </p:embeddedFont>
    <p:embeddedFont>
      <p:font typeface="Raleway Heavy" panose="020B0604020202020204" charset="0"/>
      <p:regular r:id="rId18"/>
    </p:embeddedFont>
    <p:embeddedFont>
      <p:font typeface="Sean Slab Normal Light" panose="020B0604020202020204" charset="-18"/>
      <p:regular r:id="rId19"/>
    </p:embeddedFont>
    <p:embeddedFont>
      <p:font typeface="Sean Slab Normal Light Bold" panose="020B0604020202020204" charset="-1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67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-online.p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hyperlink" Target="https://www.youtube.com/watch?v=rjon-s-PwAU&amp;ab_channel=LegalnaKultura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www.youtube.com/watch?v=Xtz_vMKFE94&amp;ab_channel=OkiemBelfr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presentation/d/1GjbFvLifj7ZWXIhqzDMF77PPUJHZRy_-1dp7U23Ef_w/edit#slide=id.g1008ba962b2_3_10" TargetMode="External"/><Relationship Id="rId11" Type="http://schemas.openxmlformats.org/officeDocument/2006/relationships/image" Target="../media/image7.svg"/><Relationship Id="rId5" Type="http://schemas.openxmlformats.org/officeDocument/2006/relationships/hyperlink" Target="https://view.genial.ly/5fa5920889da530d018cd92d/presentation-zaspiewajmy-razem" TargetMode="External"/><Relationship Id="rId15" Type="http://schemas.openxmlformats.org/officeDocument/2006/relationships/hyperlink" Target="https://www.youtube.com/watch?v=xQk8p7XY23A&amp;list=PLrPkq6b7-6S538ksdv-IjUSwgbw-oGyKa&amp;ab_channel=IPNtvPL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hyperlink" Target="https://www.youtube.com/watch?v=M55hKTnUbKk&amp;t=5s&amp;ab_channel=IPNtvPL" TargetMode="External"/><Relationship Id="rId14" Type="http://schemas.openxmlformats.org/officeDocument/2006/relationships/hyperlink" Target="https://www.youtube.com/watch?v=KlPHOiQSkQI&amp;ab_channel=CoZaHistori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iepodlegla.men.gov.pl/niepodlegla/mission1/" TargetMode="External"/><Relationship Id="rId13" Type="http://schemas.openxmlformats.org/officeDocument/2006/relationships/hyperlink" Target="https://niepodlegla.men.gov.pl#/" TargetMode="External"/><Relationship Id="rId18" Type="http://schemas.openxmlformats.org/officeDocument/2006/relationships/hyperlink" Target="https://kreatywnachwila.pl/kotylion-z-papieru-kokarda-narodowa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1.svg"/><Relationship Id="rId12" Type="http://schemas.openxmlformats.org/officeDocument/2006/relationships/hyperlink" Target="https://niepodlegla.men.gov.pl/niepodlegla/mission11/" TargetMode="External"/><Relationship Id="rId17" Type="http://schemas.openxmlformats.org/officeDocument/2006/relationships/hyperlink" Target="https://www.koalastothemax.com/?aHR0cHM6Ly9iaS5pbS1nLnBsL2ltL2YwLzc4LzE4L3oyNTY1OTg4OElCRyxJZ25hY3ktSmFuLVBhZGVyZXdza2ktem9zdGFuaWUtZG8tc3BvbGtpLXotUm9tYW5lbS5qcGc=" TargetMode="External"/><Relationship Id="rId2" Type="http://schemas.openxmlformats.org/officeDocument/2006/relationships/hyperlink" Target="https://eduzabawy.com/materialy-tematyczne-do-druku/listopad/swieto-niepodleglosci/kolorowanki2b/jozef-pilsudski-a4-i-xxl/" TargetMode="External"/><Relationship Id="rId16" Type="http://schemas.openxmlformats.org/officeDocument/2006/relationships/hyperlink" Target="https://www.koalastothemax.com/?aHR0cHM6Ly9zLnR3b2phaGlzdG9yaWEucGwvdXBsb2Fkcy8yMDE3LzExL3JvbWFuLWRtb3dza2ktbWluaWF0dXJhLmpwZw==" TargetMode="External"/><Relationship Id="rId20" Type="http://schemas.openxmlformats.org/officeDocument/2006/relationships/hyperlink" Target="https://www.youtube.com/watch?v=ciISVdgOLMk&amp;ab_channel=PracePlastyczn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s://niepodlegla.men.gov.pl/niepodlegla/mission10/" TargetMode="External"/><Relationship Id="rId5" Type="http://schemas.openxmlformats.org/officeDocument/2006/relationships/image" Target="../media/image9.svg"/><Relationship Id="rId15" Type="http://schemas.openxmlformats.org/officeDocument/2006/relationships/hyperlink" Target="https://www.koalastothemax.com/?aHR0cHM6Ly91cGxvYWQud2lraW1lZGlhLm9yZy93aWtpcGVkaWEvY29tbW9ucy82LzYxL0olQzMlQjN6ZWZfUGklQzUlODJzdWRza2lfJTI4LTE5MzAlMjkuanBn" TargetMode="External"/><Relationship Id="rId10" Type="http://schemas.openxmlformats.org/officeDocument/2006/relationships/hyperlink" Target="https://niepodlegla.men.gov.pl/niepodlegla/mission5/" TargetMode="External"/><Relationship Id="rId19" Type="http://schemas.openxmlformats.org/officeDocument/2006/relationships/hyperlink" Target="https://zabawyzdzieckiem.pl/do-pobrania/szablony/781-szablony-kokarda-narodowa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niepodlegla.men.gov.pl/niepodlegla/mission4/" TargetMode="External"/><Relationship Id="rId14" Type="http://schemas.openxmlformats.org/officeDocument/2006/relationships/hyperlink" Target="https://mojedziecikreatywnie.pl/2016/11/symbole-narodowe-karty-pracy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pl/resource/24523407" TargetMode="External"/><Relationship Id="rId13" Type="http://schemas.openxmlformats.org/officeDocument/2006/relationships/hyperlink" Target="https://wordwall.net/pl/resource/24523706/historia/%c5%9bwi%c4%99to-niepodleg%c5%82o%c5%9bci" TargetMode="External"/><Relationship Id="rId18" Type="http://schemas.openxmlformats.org/officeDocument/2006/relationships/hyperlink" Target="https://muzeumpilsudski.pl/konkurs-na-pop-up-czyli-moja-ksiazka-3d/" TargetMode="External"/><Relationship Id="rId3" Type="http://schemas.openxmlformats.org/officeDocument/2006/relationships/image" Target="../media/image1.jpeg"/><Relationship Id="rId21" Type="http://schemas.openxmlformats.org/officeDocument/2006/relationships/hyperlink" Target="https://quizizz.com/admin/quiz/618457a1c138ed001e20a678" TargetMode="External"/><Relationship Id="rId7" Type="http://schemas.openxmlformats.org/officeDocument/2006/relationships/image" Target="../media/image15.svg"/><Relationship Id="rId12" Type="http://schemas.openxmlformats.org/officeDocument/2006/relationships/hyperlink" Target="https://wordwall.net/pl/resource/6580713/%c5%9bwi%c4%99to-niepodleg%c5%82o%c5%9bci" TargetMode="External"/><Relationship Id="rId17" Type="http://schemas.openxmlformats.org/officeDocument/2006/relationships/hyperlink" Target="https://edukacja.ipn.gov.pl/edu/multimedia-1/filmy/140452,Kasztanka.html" TargetMode="External"/><Relationship Id="rId2" Type="http://schemas.openxmlformats.org/officeDocument/2006/relationships/hyperlink" Target="https://niepodlegla.gov.pl" TargetMode="External"/><Relationship Id="rId16" Type="http://schemas.openxmlformats.org/officeDocument/2006/relationships/hyperlink" Target="https://niepodlegla.gov.pl/o-niepodleglej/karty-retro-zabaw-darmowe-gry-i-zabawy-na-kartach-do-pobrania/" TargetMode="External"/><Relationship Id="rId20" Type="http://schemas.openxmlformats.org/officeDocument/2006/relationships/hyperlink" Target="https://muzeumpilsudski.pl/jaka-polska-rozmowy-ojcow-niepodleglosci-onlin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hyperlink" Target="https://wordwall.net/pl/resource/5810578/%c5%9bwi%c4%99to-niepodleg%c5%82o%c5%9bci" TargetMode="External"/><Relationship Id="rId5" Type="http://schemas.openxmlformats.org/officeDocument/2006/relationships/image" Target="../media/image13.svg"/><Relationship Id="rId15" Type="http://schemas.openxmlformats.org/officeDocument/2006/relationships/hyperlink" Target="https://wordwall.net/pl/resource/24523954/historia/%c5%9bwi%c4%99to-niepodleg%c5%82o%c5%9bci" TargetMode="External"/><Relationship Id="rId10" Type="http://schemas.openxmlformats.org/officeDocument/2006/relationships/hyperlink" Target="https://wordwall.net/pl/resource/24524015" TargetMode="External"/><Relationship Id="rId19" Type="http://schemas.openxmlformats.org/officeDocument/2006/relationships/hyperlink" Target="https://muzeumpilsudski.pl/mamy-niepodlegla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ordwall.net/pl/resource/24523570" TargetMode="External"/><Relationship Id="rId14" Type="http://schemas.openxmlformats.org/officeDocument/2006/relationships/hyperlink" Target="https://wordwall.net/pl/resource/245238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2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6273653" y="-1696819"/>
            <a:ext cx="18941090" cy="9330141"/>
          </a:xfrm>
          <a:prstGeom prst="rect">
            <a:avLst/>
          </a:prstGeom>
          <a:solidFill>
            <a:srgbClr val="FBFBF5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615465" y="1028700"/>
            <a:ext cx="6343675" cy="634365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541805" y="586105"/>
            <a:ext cx="4914910" cy="130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spc="184">
                <a:solidFill>
                  <a:srgbClr val="D42428"/>
                </a:solidFill>
                <a:latin typeface="Raleway Bold"/>
                <a:ea typeface="Raleway Bold"/>
                <a:cs typeface="Raleway Bold"/>
                <a:sym typeface="Raleway Bold"/>
              </a:rPr>
              <a:t>MATERIAŁY DLA NAUCZYCIELI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44402" y="5257800"/>
            <a:ext cx="9495760" cy="350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35"/>
              </a:lnSpc>
            </a:pPr>
            <a:r>
              <a:rPr lang="en-US" sz="8700">
                <a:solidFill>
                  <a:srgbClr val="FBFBF5"/>
                </a:solidFill>
                <a:latin typeface="Raleway Heavy"/>
                <a:ea typeface="Raleway Heavy"/>
                <a:cs typeface="Raleway Heavy"/>
                <a:sym typeface="Raleway Heavy"/>
              </a:rPr>
              <a:t>Narodowe Święto Niepodległości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5424277"/>
            <a:ext cx="5745287" cy="1758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wybór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opracowanie</a:t>
            </a: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Emilia Buczak, </a:t>
            </a:r>
            <a:r>
              <a:rPr lang="en-US" sz="2000" b="1" dirty="0" err="1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Paweł</a:t>
            </a:r>
            <a:r>
              <a:rPr lang="en-US" sz="2000" b="1" dirty="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Feliszek, Anna </a:t>
            </a:r>
            <a:r>
              <a:rPr lang="en-US" sz="2000" b="1" dirty="0" err="1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Wróbel</a:t>
            </a:r>
            <a:endParaRPr lang="en-US" sz="2000" b="1" dirty="0">
              <a:solidFill>
                <a:srgbClr val="FF161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00"/>
              </a:lnSpc>
            </a:pPr>
            <a:endParaRPr lang="en-US" sz="2000" b="1" dirty="0">
              <a:solidFill>
                <a:srgbClr val="FF161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doradcy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metodyczni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nauczania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historii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wos</a:t>
            </a:r>
            <a:endParaRPr lang="en-US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PODN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Wołów</a:t>
            </a:r>
            <a:endParaRPr lang="en-US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2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6273653" y="-1764855"/>
            <a:ext cx="18941090" cy="9330141"/>
          </a:xfrm>
          <a:prstGeom prst="rect">
            <a:avLst/>
          </a:prstGeom>
          <a:solidFill>
            <a:srgbClr val="FBFBF5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016690" y="5041705"/>
            <a:ext cx="5245316" cy="5245295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793759" y="683616"/>
            <a:ext cx="8095530" cy="241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</a:rPr>
              <a:t>Drodzy Nauczyciele</a:t>
            </a:r>
          </a:p>
          <a:p>
            <a:pPr algn="ctr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Sean Slab Normal Light Bold"/>
              <a:ea typeface="Sean Slab Normal Light Bold"/>
              <a:cs typeface="Sean Slab Normal Light Bold"/>
              <a:sym typeface="Sean Slab Normal Light Bold"/>
            </a:endParaRP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</a:rPr>
              <a:t>wszystkie materiały/linki polecamy odtwarzać w trybie pełnoekranowym</a:t>
            </a:r>
          </a:p>
          <a:p>
            <a:pPr algn="ctr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Sean Slab Normal Light Bold"/>
              <a:ea typeface="Sean Slab Normal Light Bold"/>
              <a:cs typeface="Sean Slab Normal Light Bold"/>
              <a:sym typeface="Sean Slab Normal Ligh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60369" y="2996285"/>
            <a:ext cx="8202292" cy="617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</a:rPr>
              <a:t>Załączone quizy, ćwiczenia i zagadki uczniowie mogą wykonywać interaktywnie na własnym smartfonie - wystarczy każdy z linków zamienić na kod QR, który wyświetlamy uczniom np. na rzutniku w czasie lekcji. </a:t>
            </a:r>
          </a:p>
          <a:p>
            <a:pPr algn="ctr">
              <a:lnSpc>
                <a:spcPts val="3500"/>
              </a:lnSpc>
            </a:pPr>
            <a:endParaRPr lang="en-US" sz="2500">
              <a:solidFill>
                <a:srgbClr val="FFFFFF"/>
              </a:solidFill>
              <a:latin typeface="Sean Slab Normal Light"/>
              <a:ea typeface="Sean Slab Normal Light"/>
              <a:cs typeface="Sean Slab Normal Light"/>
              <a:sym typeface="Sean Slab Normal Light"/>
            </a:endParaRP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</a:rPr>
              <a:t>Prosta aplikacja do zamiany linków w kody QR:</a:t>
            </a:r>
          </a:p>
          <a:p>
            <a:pPr algn="ctr">
              <a:lnSpc>
                <a:spcPts val="3500"/>
              </a:lnSpc>
            </a:pPr>
            <a:r>
              <a:rPr lang="en-US" sz="25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3" tooltip="https://www.qr-online.pl"/>
              </a:rPr>
              <a:t>https://www.qr-online.pl/</a:t>
            </a:r>
          </a:p>
          <a:p>
            <a:pPr algn="ctr">
              <a:lnSpc>
                <a:spcPts val="3500"/>
              </a:lnSpc>
            </a:pPr>
            <a:endParaRPr lang="en-US" sz="2500" u="sng">
              <a:solidFill>
                <a:srgbClr val="FFFFFF"/>
              </a:solidFill>
              <a:latin typeface="Sean Slab Normal Light"/>
              <a:ea typeface="Sean Slab Normal Light"/>
              <a:cs typeface="Sean Slab Normal Light"/>
              <a:sym typeface="Sean Slab Normal Light"/>
              <a:hlinkClick r:id="rId3" tooltip="https://www.qr-online.pl"/>
            </a:endParaRPr>
          </a:p>
          <a:p>
            <a:pPr algn="r">
              <a:lnSpc>
                <a:spcPts val="3500"/>
              </a:lnSpc>
            </a:pPr>
            <a:endParaRPr lang="en-US" sz="2500" u="sng">
              <a:solidFill>
                <a:srgbClr val="FFFFFF"/>
              </a:solidFill>
              <a:latin typeface="Sean Slab Normal Light"/>
              <a:ea typeface="Sean Slab Normal Light"/>
              <a:cs typeface="Sean Slab Normal Light"/>
              <a:sym typeface="Sean Slab Normal Light"/>
              <a:hlinkClick r:id="rId3" tooltip="https://www.qr-online.pl"/>
            </a:endParaRPr>
          </a:p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</a:rPr>
              <a:t>Życzymy miłego świętowania:-)</a:t>
            </a:r>
          </a:p>
          <a:p>
            <a:pPr algn="r">
              <a:lnSpc>
                <a:spcPts val="3500"/>
              </a:lnSpc>
            </a:pPr>
            <a:endParaRPr lang="en-US" sz="2500">
              <a:solidFill>
                <a:srgbClr val="FFFFFF"/>
              </a:solidFill>
              <a:latin typeface="Sean Slab Normal Light"/>
              <a:ea typeface="Sean Slab Normal Light"/>
              <a:cs typeface="Sean Slab Normal Light"/>
              <a:sym typeface="Sean Slab Normal Light"/>
            </a:endParaRPr>
          </a:p>
          <a:p>
            <a:pPr algn="r">
              <a:lnSpc>
                <a:spcPts val="3500"/>
              </a:lnSpc>
            </a:pPr>
            <a:r>
              <a:rPr lang="en-US" sz="2500" i="1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</a:rPr>
              <a:t>Emilia Buczak, Paweł Feliszek, Anna Wróbel</a:t>
            </a:r>
          </a:p>
          <a:p>
            <a:pPr algn="r">
              <a:lnSpc>
                <a:spcPts val="3500"/>
              </a:lnSpc>
            </a:pPr>
            <a:r>
              <a:rPr lang="en-US" sz="2500" i="1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</a:rPr>
              <a:t>PODN Wołów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2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6273653" y="-1749179"/>
            <a:ext cx="18941090" cy="9330141"/>
          </a:xfrm>
          <a:prstGeom prst="rect">
            <a:avLst/>
          </a:prstGeom>
          <a:solidFill>
            <a:srgbClr val="FBFBF5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403020" y="4977179"/>
            <a:ext cx="5353072" cy="535305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323326" y="418465"/>
            <a:ext cx="1065900" cy="1296035"/>
          </a:xfrm>
          <a:custGeom>
            <a:avLst/>
            <a:gdLst/>
            <a:ahLst/>
            <a:cxnLst/>
            <a:rect l="l" t="t" r="r" b="b"/>
            <a:pathLst>
              <a:path w="1065900" h="1296035">
                <a:moveTo>
                  <a:pt x="0" y="0"/>
                </a:moveTo>
                <a:lnTo>
                  <a:pt x="1065901" y="0"/>
                </a:lnTo>
                <a:lnTo>
                  <a:pt x="1065901" y="1296035"/>
                </a:lnTo>
                <a:lnTo>
                  <a:pt x="0" y="1296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90496" y="332740"/>
            <a:ext cx="9156054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spc="184">
                <a:solidFill>
                  <a:srgbClr val="EA3A3D"/>
                </a:solidFill>
                <a:latin typeface="Raleway Bold"/>
                <a:ea typeface="Raleway Bold"/>
                <a:cs typeface="Raleway Bold"/>
                <a:sym typeface="Raleway Bold"/>
              </a:rPr>
              <a:t>ZAŚPIEWAJMY DLA NIEPODLEGŁEJ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3326" y="3680333"/>
            <a:ext cx="5192834" cy="863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64"/>
              </a:lnSpc>
            </a:pPr>
            <a:r>
              <a:rPr lang="en-US" sz="2800" u="sng" dirty="0" err="1">
                <a:solidFill>
                  <a:srgbClr val="D42428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5" tooltip="https://view.genial.ly/5fa5920889da530d018cd92d/presentation-zaspiewajmy-razem"/>
              </a:rPr>
              <a:t>Śpiewnik</a:t>
            </a:r>
            <a:r>
              <a:rPr lang="en-US" sz="2800" u="sng" dirty="0">
                <a:solidFill>
                  <a:srgbClr val="D42428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5" tooltip="https://view.genial.ly/5fa5920889da530d018cd92d/presentation-zaspiewajmy-razem"/>
              </a:rPr>
              <a:t> </a:t>
            </a:r>
            <a:r>
              <a:rPr lang="en-US" sz="2800" u="sng" dirty="0" err="1">
                <a:solidFill>
                  <a:srgbClr val="D42428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5" tooltip="https://view.genial.ly/5fa5920889da530d018cd92d/presentation-zaspiewajmy-razem"/>
              </a:rPr>
              <a:t>patriotyczny</a:t>
            </a:r>
            <a:r>
              <a:rPr lang="en-US" sz="2800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</a:rPr>
              <a:t> II</a:t>
            </a:r>
          </a:p>
          <a:p>
            <a:pPr algn="just">
              <a:lnSpc>
                <a:spcPts val="3164"/>
              </a:lnSpc>
            </a:pPr>
            <a:r>
              <a:rPr lang="en-US" sz="2800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</a:rPr>
              <a:t>autor</a:t>
            </a:r>
            <a:r>
              <a:rPr lang="en-US" sz="2800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</a:rPr>
              <a:t>: Anna </a:t>
            </a:r>
            <a:r>
              <a:rPr lang="en-US" sz="2800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</a:rPr>
              <a:t>Szuwara</a:t>
            </a:r>
            <a:endParaRPr lang="en-US" sz="2800" dirty="0">
              <a:solidFill>
                <a:srgbClr val="D42428"/>
              </a:solidFill>
              <a:latin typeface="Sean Slab Normal Light"/>
              <a:ea typeface="Sean Slab Normal Light"/>
              <a:cs typeface="Sean Slab Normal Light"/>
              <a:sym typeface="Sean Slab Normal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23326" y="2128496"/>
            <a:ext cx="5246594" cy="103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u="sng">
                <a:solidFill>
                  <a:srgbClr val="D42428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6" tooltip="https://docs.google.com/presentation/d/1GjbFvLifj7ZWXIhqzDMF77PPUJHZRy_-1dp7U23Ef_w/edit#slide=id.g1008ba962b2_3_10"/>
              </a:rPr>
              <a:t>Śpiewnik patriotyczny</a:t>
            </a:r>
            <a:r>
              <a:rPr lang="en-US" sz="2800" u="sng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6" tooltip="https://docs.google.com/presentation/d/1GjbFvLifj7ZWXIhqzDMF77PPUJHZRy_-1dp7U23Ef_w/edit#slide=id.g1008ba962b2_3_10"/>
              </a:rPr>
              <a:t> I</a:t>
            </a:r>
          </a:p>
          <a:p>
            <a:pPr algn="just">
              <a:lnSpc>
                <a:spcPts val="3920"/>
              </a:lnSpc>
            </a:pPr>
            <a:r>
              <a:rPr lang="en-US" sz="2800" u="sng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6" tooltip="https://docs.google.com/presentation/d/1GjbFvLifj7ZWXIhqzDMF77PPUJHZRy_-1dp7U23Ef_w/edit#slide=id.g1008ba962b2_3_10"/>
              </a:rPr>
              <a:t>oprac. Emilia Buczak</a:t>
            </a:r>
          </a:p>
        </p:txBody>
      </p:sp>
      <p:sp>
        <p:nvSpPr>
          <p:cNvPr id="9" name="Freeform 9"/>
          <p:cNvSpPr/>
          <p:nvPr/>
        </p:nvSpPr>
        <p:spPr>
          <a:xfrm>
            <a:off x="16167747" y="2839574"/>
            <a:ext cx="1482078" cy="1194472"/>
          </a:xfrm>
          <a:custGeom>
            <a:avLst/>
            <a:gdLst/>
            <a:ahLst/>
            <a:cxnLst/>
            <a:rect l="l" t="t" r="r" b="b"/>
            <a:pathLst>
              <a:path w="1482078" h="1194472">
                <a:moveTo>
                  <a:pt x="0" y="0"/>
                </a:moveTo>
                <a:lnTo>
                  <a:pt x="1482078" y="0"/>
                </a:lnTo>
                <a:lnTo>
                  <a:pt x="1482078" y="1194472"/>
                </a:lnTo>
                <a:lnTo>
                  <a:pt x="0" y="11944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453664" y="3076550"/>
            <a:ext cx="5477236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spc="184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MATERIAŁY FILMOWE</a:t>
            </a:r>
          </a:p>
        </p:txBody>
      </p:sp>
      <p:sp>
        <p:nvSpPr>
          <p:cNvPr id="11" name="Freeform 11">
            <a:hlinkClick r:id="rId9" tooltip="https://www.youtube.com/watch?v=M55hKTnUbKk&amp;t=5s&amp;ab_channel=IPNtvPL"/>
          </p:cNvPr>
          <p:cNvSpPr/>
          <p:nvPr/>
        </p:nvSpPr>
        <p:spPr>
          <a:xfrm>
            <a:off x="16868775" y="4543425"/>
            <a:ext cx="781050" cy="781050"/>
          </a:xfrm>
          <a:custGeom>
            <a:avLst/>
            <a:gdLst/>
            <a:ahLst/>
            <a:cxnLst/>
            <a:rect l="l" t="t" r="r" b="b"/>
            <a:pathLst>
              <a:path w="781050" h="781050">
                <a:moveTo>
                  <a:pt x="0" y="0"/>
                </a:moveTo>
                <a:lnTo>
                  <a:pt x="781050" y="0"/>
                </a:lnTo>
                <a:lnTo>
                  <a:pt x="78105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hlinkClick r:id="rId12" tooltip="https://www.youtube.com/watch?v=Xtz_vMKFE94&amp;ab_channel=OkiemBelfra"/>
          </p:cNvPr>
          <p:cNvSpPr/>
          <p:nvPr/>
        </p:nvSpPr>
        <p:spPr>
          <a:xfrm>
            <a:off x="16868775" y="5302713"/>
            <a:ext cx="781050" cy="781050"/>
          </a:xfrm>
          <a:custGeom>
            <a:avLst/>
            <a:gdLst/>
            <a:ahLst/>
            <a:cxnLst/>
            <a:rect l="l" t="t" r="r" b="b"/>
            <a:pathLst>
              <a:path w="781050" h="781050">
                <a:moveTo>
                  <a:pt x="0" y="0"/>
                </a:moveTo>
                <a:lnTo>
                  <a:pt x="781050" y="0"/>
                </a:lnTo>
                <a:lnTo>
                  <a:pt x="78105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hlinkClick r:id="rId13" tooltip="https://www.youtube.com/watch?v=rjon-s-PwAU&amp;ab_channel=LegalnaKultura"/>
          </p:cNvPr>
          <p:cNvSpPr/>
          <p:nvPr/>
        </p:nvSpPr>
        <p:spPr>
          <a:xfrm>
            <a:off x="16868775" y="6090116"/>
            <a:ext cx="781050" cy="781050"/>
          </a:xfrm>
          <a:custGeom>
            <a:avLst/>
            <a:gdLst/>
            <a:ahLst/>
            <a:cxnLst/>
            <a:rect l="l" t="t" r="r" b="b"/>
            <a:pathLst>
              <a:path w="781050" h="781050">
                <a:moveTo>
                  <a:pt x="0" y="0"/>
                </a:moveTo>
                <a:lnTo>
                  <a:pt x="781050" y="0"/>
                </a:lnTo>
                <a:lnTo>
                  <a:pt x="78105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hlinkClick r:id="rId14" tooltip="https://www.youtube.com/watch?v=KlPHOiQSkQI&amp;ab_channel=CoZaHistoria"/>
          </p:cNvPr>
          <p:cNvSpPr/>
          <p:nvPr/>
        </p:nvSpPr>
        <p:spPr>
          <a:xfrm>
            <a:off x="16868775" y="6872654"/>
            <a:ext cx="781050" cy="781050"/>
          </a:xfrm>
          <a:custGeom>
            <a:avLst/>
            <a:gdLst/>
            <a:ahLst/>
            <a:cxnLst/>
            <a:rect l="l" t="t" r="r" b="b"/>
            <a:pathLst>
              <a:path w="781050" h="781050">
                <a:moveTo>
                  <a:pt x="0" y="0"/>
                </a:moveTo>
                <a:lnTo>
                  <a:pt x="781050" y="0"/>
                </a:lnTo>
                <a:lnTo>
                  <a:pt x="78105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hlinkClick r:id="rId15" tooltip="https://www.youtube.com/watch?v=xQk8p7XY23A&amp;list=PLrPkq6b7-6S538ksdv-IjUSwgbw-oGyKa&amp;ab_channel=IPNtvPL"/>
          </p:cNvPr>
          <p:cNvSpPr/>
          <p:nvPr/>
        </p:nvSpPr>
        <p:spPr>
          <a:xfrm>
            <a:off x="16868775" y="7680913"/>
            <a:ext cx="781050" cy="781050"/>
          </a:xfrm>
          <a:custGeom>
            <a:avLst/>
            <a:gdLst/>
            <a:ahLst/>
            <a:cxnLst/>
            <a:rect l="l" t="t" r="r" b="b"/>
            <a:pathLst>
              <a:path w="781050" h="781050">
                <a:moveTo>
                  <a:pt x="0" y="0"/>
                </a:moveTo>
                <a:lnTo>
                  <a:pt x="781050" y="0"/>
                </a:lnTo>
                <a:lnTo>
                  <a:pt x="78105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668324" y="6910754"/>
            <a:ext cx="6049593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 u="sng">
                <a:solidFill>
                  <a:srgbClr val="FFFFFF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14" tooltip="https://www.youtube.com/watch?v=KlPHOiQSkQI&amp;ab_channel=CoZaHistoria"/>
              </a:rPr>
              <a:t>Co za historia!</a:t>
            </a:r>
            <a:r>
              <a:rPr lang="en-US" sz="2999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4" tooltip="https://www.youtube.com/watch?v=KlPHOiQSkQI&amp;ab_channel=CoZaHistoria"/>
              </a:rPr>
              <a:t> </a:t>
            </a:r>
            <a:r>
              <a:rPr lang="en-US" sz="2999" i="1" u="sng">
                <a:solidFill>
                  <a:srgbClr val="FFFFFF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14" tooltip="https://www.youtube.com/watch?v=KlPHOiQSkQI&amp;ab_channel=CoZaHistoria"/>
              </a:rPr>
              <a:t>Niepodległość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38013" y="6118691"/>
            <a:ext cx="5489079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i="1" u="sng">
                <a:solidFill>
                  <a:srgbClr val="FFFFFF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13" tooltip="https://www.youtube.com/watch?v=rjon-s-PwAU&amp;ab_channel=LegalnaKultura"/>
              </a:rPr>
              <a:t>Animowana historia Polski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183743" y="5331288"/>
            <a:ext cx="553417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i="1" u="sng">
                <a:solidFill>
                  <a:srgbClr val="FFFFFF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12" tooltip="https://www.youtube.com/watch?v=Xtz_vMKFE94&amp;ab_channel=OkiemBelfra"/>
              </a:rPr>
              <a:t>Odzyskanie niepodległości</a:t>
            </a:r>
            <a:r>
              <a:rPr lang="en-US" sz="3000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24955" y="4572000"/>
            <a:ext cx="4002137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i="1" u="sng">
                <a:solidFill>
                  <a:srgbClr val="FFFFFF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9" tooltip="https://www.youtube.com/watch?v=M55hKTnUbKk&amp;t=5s&amp;ab_channel=IPNtvPL"/>
              </a:rPr>
              <a:t>Gra o niepodległość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44000" y="7736793"/>
            <a:ext cx="7589193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u="sng">
                <a:solidFill>
                  <a:srgbClr val="FFFFFF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15" tooltip="https://www.youtube.com/watch?v=xQk8p7XY23A&amp;list=PLrPkq6b7-6S538ksdv-IjUSwgbw-oGyKa&amp;ab_channel=IPNtvPL"/>
              </a:rPr>
              <a:t>Polskie  symbole narodowe </a:t>
            </a:r>
            <a:r>
              <a:rPr lang="en-US" sz="29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5" tooltip="https://www.youtube.com/watch?v=xQk8p7XY23A&amp;list=PLrPkq6b7-6S538ksdv-IjUSwgbw-oGyKa&amp;ab_channel=IPNtvPL"/>
              </a:rPr>
              <a:t>- klasy 1-3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2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hlinkClick r:id="rId2" tooltip="https://eduzabawy.com/materialy-tematyczne-do-druku/listopad/swieto-niepodleglosci/kolorowanki2b/jozef-pilsudski-a4-i-xxl/"/>
          </p:cNvPr>
          <p:cNvSpPr/>
          <p:nvPr/>
        </p:nvSpPr>
        <p:spPr>
          <a:xfrm rot="-2700000">
            <a:off x="-6273653" y="-1520620"/>
            <a:ext cx="18941090" cy="9330141"/>
          </a:xfrm>
          <a:prstGeom prst="rect">
            <a:avLst/>
          </a:prstGeom>
          <a:solidFill>
            <a:srgbClr val="FBFBF5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74432" y="4863703"/>
            <a:ext cx="5423319" cy="5423297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6528527" y="1668857"/>
            <a:ext cx="1229686" cy="1111189"/>
          </a:xfrm>
          <a:custGeom>
            <a:avLst/>
            <a:gdLst/>
            <a:ahLst/>
            <a:cxnLst/>
            <a:rect l="l" t="t" r="r" b="b"/>
            <a:pathLst>
              <a:path w="1229686" h="1111189">
                <a:moveTo>
                  <a:pt x="0" y="0"/>
                </a:moveTo>
                <a:lnTo>
                  <a:pt x="1229686" y="0"/>
                </a:lnTo>
                <a:lnTo>
                  <a:pt x="1229686" y="1111189"/>
                </a:lnTo>
                <a:lnTo>
                  <a:pt x="0" y="111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595" y="185962"/>
            <a:ext cx="1309107" cy="842738"/>
          </a:xfrm>
          <a:custGeom>
            <a:avLst/>
            <a:gdLst/>
            <a:ahLst/>
            <a:cxnLst/>
            <a:rect l="l" t="t" r="r" b="b"/>
            <a:pathLst>
              <a:path w="1309107" h="842738">
                <a:moveTo>
                  <a:pt x="0" y="0"/>
                </a:moveTo>
                <a:lnTo>
                  <a:pt x="1309107" y="0"/>
                </a:lnTo>
                <a:lnTo>
                  <a:pt x="1309107" y="842738"/>
                </a:lnTo>
                <a:lnTo>
                  <a:pt x="0" y="842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227156" y="2138358"/>
            <a:ext cx="9139998" cy="641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13"/>
              </a:lnSpc>
            </a:pPr>
            <a:r>
              <a:rPr lang="en-US" sz="3652" b="1" spc="182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GRY EDUKACYJNE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28532" y="3721037"/>
            <a:ext cx="649877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0"/>
              </a:lnSpc>
            </a:pPr>
            <a:r>
              <a:rPr lang="en-US" sz="2700" u="sng">
                <a:solidFill>
                  <a:srgbClr val="FFFFFF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8" tooltip="https://niepodlegla.men.gov.pl/niepodlegla/mission1/"/>
              </a:rPr>
              <a:t>Z wizytą u Dziadka</a:t>
            </a:r>
            <a:r>
              <a:rPr lang="en-US" sz="27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8" tooltip="https://niepodlegla.men.gov.pl/niepodlegla/mission1/"/>
              </a:rPr>
              <a:t> - klasy 1-3 SP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40450" y="4524375"/>
            <a:ext cx="7417117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0"/>
              </a:lnSpc>
            </a:pPr>
            <a:r>
              <a:rPr lang="en-US" sz="2700" u="sng">
                <a:solidFill>
                  <a:srgbClr val="FFFFFF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9" tooltip="https://niepodlegla.men.gov.pl/niepodlegla/mission4/"/>
              </a:rPr>
              <a:t>Memory z J. Piłsudskim </a:t>
            </a:r>
            <a:r>
              <a:rPr lang="en-US" sz="27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9" tooltip="https://niepodlegla.men.gov.pl/niepodlegla/mission4/"/>
              </a:rPr>
              <a:t>- klasy 4-8 SP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68327" y="5394284"/>
            <a:ext cx="5550946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0"/>
              </a:lnSpc>
            </a:pPr>
            <a:r>
              <a:rPr lang="en-US" sz="2700" u="sng">
                <a:solidFill>
                  <a:srgbClr val="FFFFFF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10" tooltip="https://niepodlegla.men.gov.pl/niepodlegla/mission5/"/>
              </a:rPr>
              <a:t>Odkryj II RP </a:t>
            </a:r>
            <a:r>
              <a:rPr lang="en-US" sz="27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0" tooltip="https://niepodlegla.men.gov.pl/niepodlegla/mission5/"/>
              </a:rPr>
              <a:t>- klasy 4-8 SP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6394131"/>
            <a:ext cx="8375273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0"/>
              </a:lnSpc>
            </a:pPr>
            <a:r>
              <a:rPr lang="en-US" sz="2700" u="sng">
                <a:solidFill>
                  <a:srgbClr val="FFFFFF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11" tooltip="https://niepodlegla.men.gov.pl/niepodlegla/mission10/"/>
              </a:rPr>
              <a:t>Zjednocz Polskę</a:t>
            </a:r>
            <a:r>
              <a:rPr lang="en-US" sz="27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1" tooltip="https://niepodlegla.men.gov.pl/niepodlegla/mission10/"/>
              </a:rPr>
              <a:t> - szkoły ponadpodstawowe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13852" y="7353300"/>
            <a:ext cx="791345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0"/>
              </a:lnSpc>
            </a:pPr>
            <a:r>
              <a:rPr lang="en-US" sz="2700" u="sng">
                <a:solidFill>
                  <a:srgbClr val="FFFFFF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12" tooltip="https://niepodlegla.men.gov.pl/niepodlegla/mission11/"/>
              </a:rPr>
              <a:t>Poznaj II RP </a:t>
            </a:r>
            <a:r>
              <a:rPr lang="en-US" sz="27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2" tooltip="https://niepodlegla.men.gov.pl/niepodlegla/mission11/"/>
              </a:rPr>
              <a:t>- szkoły ponadpodstawowe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27975" y="8922305"/>
            <a:ext cx="4191298" cy="33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1771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</a:rPr>
              <a:t>w</a:t>
            </a:r>
            <a:r>
              <a:rPr lang="en-US" sz="1771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3" tooltip="https://niepodlegla.men.gov.pl#/"/>
              </a:rPr>
              <a:t>ięcej na: www.niepodległa gov.pl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75585" y="446802"/>
            <a:ext cx="9339215" cy="581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2"/>
              </a:lnSpc>
            </a:pPr>
            <a:r>
              <a:rPr lang="en-US" sz="3473" b="1">
                <a:solidFill>
                  <a:srgbClr val="EA3A3D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KOLOROWANKI, ZGADYWANKI, SZABLONY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6041" y="3810000"/>
            <a:ext cx="311943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4" tooltip="https://mojedziecikreatywnie.pl/2016/11/symbole-narodowe-karty-pracy/"/>
              </a:rPr>
              <a:t>Kolorowanka 1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50690" y="3810000"/>
            <a:ext cx="317777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4" tooltip="https://mojedziecikreatywnie.pl/2016/11/symbole-narodowe-karty-pracy/"/>
              </a:rPr>
              <a:t>Kolorowanka 2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4538" y="1423742"/>
            <a:ext cx="3119438" cy="43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5" tooltip="https://www.koalastothemax.com/?aHR0cHM6Ly91cGxvYWQud2lraW1lZGlhLm9yZy93aWtpcGVkaWEvY29tbW9ucy82LzYxL0olQzMlQjN6ZWZfUGklQzUlODJzdWRza2lfJTI4LTE5MzAlMjkuanBn"/>
              </a:rPr>
              <a:t>Ukryty</a:t>
            </a:r>
            <a:r>
              <a:rPr lang="en-US" sz="26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5" tooltip="https://www.koalastothemax.com/?aHR0cHM6Ly91cGxvYWQud2lraW1lZGlhLm9yZy93aWtpcGVkaWEvY29tbW9ucy82LzYxL0olQzMlQjN6ZWZfUGklQzUlODJzdWRza2lfJTI4LTE5MzAlMjkuanBn"/>
              </a:rPr>
              <a:t> </a:t>
            </a:r>
            <a:r>
              <a:rPr lang="en-US" sz="26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5" tooltip="https://www.koalastothemax.com/?aHR0cHM6Ly91cGxvYWQud2lraW1lZGlhLm9yZy93aWtpcGVkaWEvY29tbW9ucy82LzYxL0olQzMlQjN6ZWZfUGklQzUlODJzdWRza2lfJTI4LTE5MzAlMjkuanBn"/>
              </a:rPr>
              <a:t>obrazek</a:t>
            </a:r>
            <a:r>
              <a:rPr lang="en-US" sz="26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5" tooltip="https://www.koalastothemax.com/?aHR0cHM6Ly91cGxvYWQud2lraW1lZGlhLm9yZy93aWtpcGVkaWEvY29tbW9ucy82LzYxL0olQzMlQjN6ZWZfUGklQzUlODJzdWRza2lfJTI4LTE5MzAlMjkuanBn"/>
              </a:rPr>
              <a:t>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86200" y="1437645"/>
            <a:ext cx="3340955" cy="43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6" tooltip="https://www.koalastothemax.com/?aHR0cHM6Ly9zLnR3b2phaGlzdG9yaWEucGwvdXBsb2Fkcy8yMDE3LzExL3JvbWFuLWRtb3dza2ktbWluaWF0dXJhLmpwZw=="/>
              </a:rPr>
              <a:t>Ukryty</a:t>
            </a:r>
            <a:r>
              <a:rPr lang="en-US" sz="26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6" tooltip="https://www.koalastothemax.com/?aHR0cHM6Ly9zLnR3b2phaGlzdG9yaWEucGwvdXBsb2Fkcy8yMDE3LzExL3JvbWFuLWRtb3dza2ktbWluaWF0dXJhLmpwZw=="/>
              </a:rPr>
              <a:t> </a:t>
            </a:r>
            <a:r>
              <a:rPr lang="en-US" sz="26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6" tooltip="https://www.koalastothemax.com/?aHR0cHM6Ly9zLnR3b2phaGlzdG9yaWEucGwvdXBsb2Fkcy8yMDE3LzExL3JvbWFuLWRtb3dza2ktbWluaWF0dXJhLmpwZw=="/>
              </a:rPr>
              <a:t>obrazek</a:t>
            </a:r>
            <a:r>
              <a:rPr lang="en-US" sz="26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6" tooltip="https://www.koalastothemax.com/?aHR0cHM6Ly9zLnR3b2phaGlzdG9yaWEucGwvdXBsb2Fkcy8yMDE3LzExL3JvbWFuLWRtb3dza2ktbWluaWF0dXJhLmpwZw=="/>
              </a:rPr>
              <a:t> 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88528" y="1437645"/>
            <a:ext cx="3301722" cy="43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7" tooltip="https://www.koalastothemax.com/?aHR0cHM6Ly9iaS5pbS1nLnBsL2ltL2YwLzc4LzE4L3oyNTY1OTg4OElCRyxJZ25hY3ktSmFuLVBhZGVyZXdza2ktem9zdGFuaWUtZG8tc3BvbGtpLXotUm9tYW5lbS5qcGc="/>
              </a:rPr>
              <a:t>Ukryty</a:t>
            </a:r>
            <a:r>
              <a:rPr lang="en-US" sz="26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7" tooltip="https://www.koalastothemax.com/?aHR0cHM6Ly9iaS5pbS1nLnBsL2ltL2YwLzc4LzE4L3oyNTY1OTg4OElCRyxJZ25hY3ktSmFuLVBhZGVyZXdza2ktem9zdGFuaWUtZG8tc3BvbGtpLXotUm9tYW5lbS5qcGc="/>
              </a:rPr>
              <a:t> </a:t>
            </a:r>
            <a:r>
              <a:rPr lang="en-US" sz="26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7" tooltip="https://www.koalastothemax.com/?aHR0cHM6Ly9iaS5pbS1nLnBsL2ltL2YwLzc4LzE4L3oyNTY1OTg4OElCRyxJZ25hY3ktSmFuLVBhZGVyZXdza2ktem9zdGFuaWUtZG8tc3BvbGtpLXotUm9tYW5lbS5qcGc="/>
              </a:rPr>
              <a:t>obrazek</a:t>
            </a:r>
            <a:r>
              <a:rPr lang="en-US" sz="26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7" tooltip="https://www.koalastothemax.com/?aHR0cHM6Ly9iaS5pbS1nLnBsL2ltL2YwLzc4LzE4L3oyNTY1OTg4OElCRyxJZ25hY3ktSmFuLVBhZGVyZXdza2ktem9zdGFuaWUtZG8tc3BvbGtpLXotUm9tYW5lbS5qcGc="/>
              </a:rPr>
              <a:t> 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9787" y="2241566"/>
            <a:ext cx="4203818" cy="493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8" tooltip="https://kreatywnachwila.pl/kotylion-z-papieru-kokarda-narodowa/"/>
              </a:rPr>
              <a:t>Jak </a:t>
            </a:r>
            <a:r>
              <a:rPr lang="en-US" sz="29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8" tooltip="https://kreatywnachwila.pl/kotylion-z-papieru-kokarda-narodowa/"/>
              </a:rPr>
              <a:t>zrobić</a:t>
            </a:r>
            <a:r>
              <a:rPr lang="en-US" sz="29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8" tooltip="https://kreatywnachwila.pl/kotylion-z-papieru-kokarda-narodowa/"/>
              </a:rPr>
              <a:t> kotylion1?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6041" y="3114195"/>
            <a:ext cx="7723817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u="sng">
                <a:solidFill>
                  <a:srgbClr val="CC202D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9" tooltip="https://zabawyzdzieckiem.pl/do-pobrania/szablony/781-szablony-kokarda-narodowa"/>
              </a:rPr>
              <a:t>Kotylion - szablony do wydrukowania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63207" y="2258076"/>
            <a:ext cx="4127897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u="sng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20" tooltip="https://www.youtube.com/watch?v=ciISVdgOLMk&amp;ab_channel=PracePlastyczne"/>
              </a:rPr>
              <a:t>Jak zrobić kotylion2?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2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hlinkClick r:id="rId2" tooltip="https://niepodlegla.gov.pl"/>
          </p:cNvPr>
          <p:cNvSpPr/>
          <p:nvPr/>
        </p:nvSpPr>
        <p:spPr>
          <a:xfrm rot="-2700000">
            <a:off x="-6433986" y="-1536256"/>
            <a:ext cx="18941090" cy="9330141"/>
          </a:xfrm>
          <a:prstGeom prst="rect">
            <a:avLst/>
          </a:prstGeom>
          <a:solidFill>
            <a:srgbClr val="FBFBF5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74432" y="4914900"/>
            <a:ext cx="5372121" cy="537210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250847" y="465455"/>
            <a:ext cx="1070502" cy="1201836"/>
          </a:xfrm>
          <a:custGeom>
            <a:avLst/>
            <a:gdLst/>
            <a:ahLst/>
            <a:cxnLst/>
            <a:rect l="l" t="t" r="r" b="b"/>
            <a:pathLst>
              <a:path w="1070502" h="1201836">
                <a:moveTo>
                  <a:pt x="0" y="0"/>
                </a:moveTo>
                <a:lnTo>
                  <a:pt x="1070502" y="0"/>
                </a:lnTo>
                <a:lnTo>
                  <a:pt x="1070502" y="1201836"/>
                </a:lnTo>
                <a:lnTo>
                  <a:pt x="0" y="1201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035098" y="259239"/>
            <a:ext cx="1046467" cy="1538923"/>
          </a:xfrm>
          <a:custGeom>
            <a:avLst/>
            <a:gdLst/>
            <a:ahLst/>
            <a:cxnLst/>
            <a:rect l="l" t="t" r="r" b="b"/>
            <a:pathLst>
              <a:path w="1046467" h="1538923">
                <a:moveTo>
                  <a:pt x="0" y="0"/>
                </a:moveTo>
                <a:lnTo>
                  <a:pt x="1046468" y="0"/>
                </a:lnTo>
                <a:lnTo>
                  <a:pt x="1046468" y="1538922"/>
                </a:lnTo>
                <a:lnTo>
                  <a:pt x="0" y="1538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854812" y="1018321"/>
            <a:ext cx="3360240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spc="184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ĆWICZENIA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49111" y="1825089"/>
            <a:ext cx="5209221" cy="58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6"/>
              </a:lnSpc>
            </a:pPr>
            <a:r>
              <a:rPr lang="en-US" sz="2997" u="sng">
                <a:solidFill>
                  <a:srgbClr val="FFFFFF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8" tooltip="https://wordwall.net/pl/resource/24523407"/>
              </a:rPr>
              <a:t>Wordwall - ćwiczenie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75889" y="2538265"/>
            <a:ext cx="4782443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9" tooltip="https://wordwall.net/pl/resource/24523570"/>
              </a:rPr>
              <a:t>Wordwall - ćwiczenie 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84521" y="3290100"/>
            <a:ext cx="4765179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0" tooltip="https://wordwall.net/pl/resource/24524015"/>
              </a:rPr>
              <a:t>Wordwall - ćwiczenie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05270" y="4038600"/>
            <a:ext cx="4923681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1" tooltip="https://wordwall.net/pl/resource/5810578/%c5%9bwi%c4%99to-niepodleg%c5%82o%c5%9bci"/>
              </a:rPr>
              <a:t>Wordwall - ćwiczenie 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84755" y="4781550"/>
            <a:ext cx="6473577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2" tooltip="https://wordwall.net/pl/resource/6580713/%c5%9bwi%c4%99to-niepodleg%c5%82o%c5%9bci"/>
              </a:rPr>
              <a:t>Wordwall - ćwiczenie 5 (4-6 SP)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12437" y="5556831"/>
            <a:ext cx="6445895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3" tooltip="https://wordwall.net/pl/resource/24523706/historia/%c5%9bwi%c4%99to-niepodleg%c5%82o%c5%9bci"/>
              </a:rPr>
              <a:t>Wordwall - ćwiczenie 6 (7-8 SP)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26576" y="6398072"/>
            <a:ext cx="6431756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4" tooltip="https://wordwall.net/pl/resource/24523836"/>
              </a:rPr>
              <a:t>Wordwall - ćwiczenie 7 (7-8 SP)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26576" y="7239000"/>
            <a:ext cx="6437412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5" tooltip="https://wordwall.net/pl/resource/24523954/historia/%c5%9bwi%c4%99to-niepodleg%c5%82o%c5%9bci"/>
              </a:rPr>
              <a:t>Wordwall - ćwiczenie 8 (7-8 SP)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14936" y="4038600"/>
            <a:ext cx="3752850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D42428"/>
                </a:solidFill>
                <a:latin typeface="Sean Slab Normal Light Bold"/>
                <a:ea typeface="Sean Slab Normal Light Bold"/>
                <a:cs typeface="Sean Slab Normal Light Bold"/>
                <a:sym typeface="Sean Slab Normal Light Bold"/>
                <a:hlinkClick r:id="rId16" tooltip="https://niepodlegla.gov.pl/o-niepodleglej/karty-retro-zabaw-darmowe-gry-i-zabawy-na-kartach-do-pobrania/"/>
              </a:rPr>
              <a:t>Karty retro do gry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64435" y="1762012"/>
            <a:ext cx="7611405" cy="493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7" tooltip="https://edukacja.ipn.gov.pl/edu/multimedia-1/filmy/140452,Kasztanka.html"/>
              </a:rPr>
              <a:t>Film "</a:t>
            </a:r>
            <a:r>
              <a:rPr lang="en-US" sz="29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7" tooltip="https://edukacja.ipn.gov.pl/edu/multimedia-1/filmy/140452,Kasztanka.html"/>
              </a:rPr>
              <a:t>Kasztanka</a:t>
            </a:r>
            <a:r>
              <a:rPr lang="en-US" sz="29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7" tooltip="https://edukacja.ipn.gov.pl/edu/multimedia-1/filmy/140452,Kasztanka.html"/>
              </a:rPr>
              <a:t>" </a:t>
            </a:r>
            <a:r>
              <a:rPr lang="en-US" sz="29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7" tooltip="https://edukacja.ipn.gov.pl/edu/multimedia-1/filmy/140452,Kasztanka.html"/>
              </a:rPr>
              <a:t>wraz</a:t>
            </a:r>
            <a:r>
              <a:rPr lang="en-US" sz="29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7" tooltip="https://edukacja.ipn.gov.pl/edu/multimedia-1/filmy/140452,Kasztanka.html"/>
              </a:rPr>
              <a:t> z </a:t>
            </a:r>
            <a:r>
              <a:rPr lang="en-US" sz="29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7" tooltip="https://edukacja.ipn.gov.pl/edu/multimedia-1/filmy/140452,Kasztanka.html"/>
              </a:rPr>
              <a:t>kartą</a:t>
            </a:r>
            <a:r>
              <a:rPr lang="en-US" sz="29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7" tooltip="https://edukacja.ipn.gov.pl/edu/multimedia-1/filmy/140452,Kasztanka.html"/>
              </a:rPr>
              <a:t> </a:t>
            </a:r>
            <a:r>
              <a:rPr lang="en-US" sz="29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7" tooltip="https://edukacja.ipn.gov.pl/edu/multimedia-1/filmy/140452,Kasztanka.html"/>
              </a:rPr>
              <a:t>pracy</a:t>
            </a:r>
            <a:endParaRPr lang="en-US" sz="2900" u="sng" dirty="0">
              <a:solidFill>
                <a:srgbClr val="D42428"/>
              </a:solidFill>
              <a:latin typeface="Sean Slab Normal Light"/>
              <a:ea typeface="Sean Slab Normal Light"/>
              <a:cs typeface="Sean Slab Normal Light"/>
              <a:sym typeface="Sean Slab Normal Light"/>
              <a:hlinkClick r:id="rId17" tooltip="https://edukacja.ipn.gov.pl/edu/multimedia-1/filmy/140452,Kasztanka.htm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21910" y="302729"/>
            <a:ext cx="8985945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8" tooltip="https://muzeumpilsudski.pl/konkurs-na-pop-up-czyli-moja-ksiazka-3d/"/>
              </a:rPr>
              <a:t>Konkurs Muzeum J. Piłsudskiego dla klas 1-6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90713" y="2580201"/>
            <a:ext cx="7048064" cy="506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9" tooltip="https://muzeumpilsudski.pl/mamy-niepodlegla/"/>
              </a:rPr>
              <a:t>Pocztówka</a:t>
            </a:r>
            <a:r>
              <a:rPr lang="en-US" sz="30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9" tooltip="https://muzeumpilsudski.pl/mamy-niepodlegla/"/>
              </a:rPr>
              <a:t> "</a:t>
            </a:r>
            <a:r>
              <a:rPr lang="en-US" sz="30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9" tooltip="https://muzeumpilsudski.pl/mamy-niepodlegla/"/>
              </a:rPr>
              <a:t>Mamy</a:t>
            </a:r>
            <a:r>
              <a:rPr lang="en-US" sz="30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9" tooltip="https://muzeumpilsudski.pl/mamy-niepodlegla/"/>
              </a:rPr>
              <a:t> </a:t>
            </a:r>
            <a:r>
              <a:rPr lang="en-US" sz="30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9" tooltip="https://muzeumpilsudski.pl/mamy-niepodlegla/"/>
              </a:rPr>
              <a:t>Niepodległą</a:t>
            </a:r>
            <a:r>
              <a:rPr lang="en-US" sz="30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19" tooltip="https://muzeumpilsudski.pl/mamy-niepodlegla/"/>
              </a:rPr>
              <a:t>!"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14936" y="1023719"/>
            <a:ext cx="8089106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20" tooltip="https://muzeumpilsudski.pl/jaka-polska-rozmowy-ojcow-niepodleglosci-online/"/>
              </a:rPr>
              <a:t>Debata profesorska online „Jaka Polska?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0600" y="3330661"/>
            <a:ext cx="5461705" cy="493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2" tooltip="https://niepodlegla.gov.pl"/>
              </a:rPr>
              <a:t>103 </a:t>
            </a:r>
            <a:r>
              <a:rPr lang="en-US" sz="29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2" tooltip="https://niepodlegla.gov.pl"/>
              </a:rPr>
              <a:t>lata</a:t>
            </a:r>
            <a:r>
              <a:rPr lang="en-US" sz="2900" u="sng" dirty="0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2" tooltip="https://niepodlegla.gov.pl"/>
              </a:rPr>
              <a:t> </a:t>
            </a:r>
            <a:r>
              <a:rPr lang="en-US" sz="2900" u="sng" dirty="0" err="1">
                <a:solidFill>
                  <a:srgbClr val="D42428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2" tooltip="https://niepodlegla.gov.pl"/>
              </a:rPr>
              <a:t>Niepodległej</a:t>
            </a:r>
            <a:endParaRPr lang="en-US" sz="2900" u="sng" dirty="0">
              <a:solidFill>
                <a:srgbClr val="D42428"/>
              </a:solidFill>
              <a:latin typeface="Sean Slab Normal Light"/>
              <a:ea typeface="Sean Slab Normal Light"/>
              <a:cs typeface="Sean Slab Normal Light"/>
              <a:sym typeface="Sean Slab Normal Light"/>
              <a:hlinkClick r:id="rId2" tooltip="https://niepodlegla.gov.p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514196" y="8067025"/>
            <a:ext cx="903550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FFFFFF"/>
                </a:solidFill>
                <a:latin typeface="Sean Slab Normal Light"/>
                <a:ea typeface="Sean Slab Normal Light"/>
                <a:cs typeface="Sean Slab Normal Light"/>
                <a:sym typeface="Sean Slab Normal Light"/>
                <a:hlinkClick r:id="rId21" tooltip="https://quizizz.com/admin/quiz/618457a1c138ed001e20a678"/>
              </a:rPr>
              <a:t>Quiz niepodległościowy w aplikacji QUIZIZZ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306</Words>
  <Application>Microsoft Office PowerPoint</Application>
  <PresentationFormat>Niestandardowy</PresentationFormat>
  <Paragraphs>63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5" baseType="lpstr">
      <vt:lpstr>Open Sans Bold</vt:lpstr>
      <vt:lpstr>Raleway Bold</vt:lpstr>
      <vt:lpstr>Sean Slab Normal Light</vt:lpstr>
      <vt:lpstr>Arial</vt:lpstr>
      <vt:lpstr>Sean Slab Normal Light Bold</vt:lpstr>
      <vt:lpstr>Raleway Heavy</vt:lpstr>
      <vt:lpstr>Open Sans Light Bold</vt:lpstr>
      <vt:lpstr>Calibri</vt:lpstr>
      <vt:lpstr>Open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Niepodległa 2021 - pakiet PODN Wołów</dc:title>
  <dc:creator>HP</dc:creator>
  <cp:lastModifiedBy>Emilia Buczak</cp:lastModifiedBy>
  <cp:revision>2</cp:revision>
  <dcterms:created xsi:type="dcterms:W3CDTF">2006-08-16T00:00:00Z</dcterms:created>
  <dcterms:modified xsi:type="dcterms:W3CDTF">2025-02-21T04:10:23Z</dcterms:modified>
  <dc:identifier>DAEuqf35qOw</dc:identifier>
</cp:coreProperties>
</file>