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Clear Sans Bold" charset="1" panose="020B0803030202020304"/>
      <p:regular r:id="rId19"/>
    </p:embeddedFont>
    <p:embeddedFont>
      <p:font typeface="Clear Sans Regular" charset="1" panose="020B0503030202020304"/>
      <p:regular r:id="rId20"/>
    </p:embeddedFont>
    <p:embeddedFont>
      <p:font typeface="Arimo" charset="1" panose="020B0604020202020204"/>
      <p:regular r:id="rId2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jpeg" Type="http://schemas.openxmlformats.org/officeDocument/2006/relationships/image"/><Relationship Id="rId4" Target="../media/image17.png" Type="http://schemas.openxmlformats.org/officeDocument/2006/relationships/image"/><Relationship Id="rId5" Target="http://www.koalastothemax.com/" TargetMode="External" Type="http://schemas.openxmlformats.org/officeDocument/2006/relationships/hyperlink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9.jpe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http://www.crello.com" TargetMode="External" Type="http://schemas.openxmlformats.org/officeDocument/2006/relationships/hyperlink"/><Relationship Id="rId11" Target="http://www.wizer.me" TargetMode="External" Type="http://schemas.openxmlformats.org/officeDocument/2006/relationships/hyperlink"/><Relationship Id="rId2" Target="../media/image1.jpeg" Type="http://schemas.openxmlformats.org/officeDocument/2006/relationships/image"/><Relationship Id="rId3" Target="http://www.koalastothemax.com" TargetMode="External" Type="http://schemas.openxmlformats.org/officeDocument/2006/relationships/hyperlink"/><Relationship Id="rId4" Target="http://krzyzowki.edu.pl" TargetMode="External" Type="http://schemas.openxmlformats.org/officeDocument/2006/relationships/hyperlink"/><Relationship Id="rId5" Target="http://worksheets.theteacherscorner.net" TargetMode="External" Type="http://schemas.openxmlformats.org/officeDocument/2006/relationships/hyperlink"/><Relationship Id="rId6" Target="http://rebusy.edu.pl" TargetMode="External" Type="http://schemas.openxmlformats.org/officeDocument/2006/relationships/hyperlink"/><Relationship Id="rId7" Target="http://rebusy.edu.pl" TargetMode="External" Type="http://schemas.openxmlformats.org/officeDocument/2006/relationships/hyperlink"/><Relationship Id="rId8" Target="http://www.johnsesl.com" TargetMode="External" Type="http://schemas.openxmlformats.org/officeDocument/2006/relationships/hyperlink"/><Relationship Id="rId9" Target="http://www.canva.com" TargetMode="External" Type="http://schemas.openxmlformats.org/officeDocument/2006/relationships/hyperlink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jpeg" Type="http://schemas.openxmlformats.org/officeDocument/2006/relationships/image"/><Relationship Id="rId3" Target="../media/image5.png" Type="http://schemas.openxmlformats.org/officeDocument/2006/relationships/image"/><Relationship Id="rId4" Target="../media/image6.png" Type="http://schemas.openxmlformats.org/officeDocument/2006/relationships/image"/><Relationship Id="rId5" Target="../media/image7.png" Type="http://schemas.openxmlformats.org/officeDocument/2006/relationships/image"/><Relationship Id="rId6" Target="../media/image8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https://www.koalastothemax.com/" TargetMode="External" Type="http://schemas.openxmlformats.org/officeDocument/2006/relationships/hyperlink"/><Relationship Id="rId4" Target="http://www.koalastothemax.com/" TargetMode="External" Type="http://schemas.openxmlformats.org/officeDocument/2006/relationships/hyperlink"/><Relationship Id="rId5" Target="../media/image9.jpe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0.jpeg" Type="http://schemas.openxmlformats.org/officeDocument/2006/relationships/image"/><Relationship Id="rId4" Target="../media/image11.png" Type="http://schemas.openxmlformats.org/officeDocument/2006/relationships/image"/><Relationship Id="rId5" Target="http://www.koalastothemax.com/" TargetMode="External" Type="http://schemas.openxmlformats.org/officeDocument/2006/relationships/hyperlink"/><Relationship Id="rId6" Target="http://www.koalastothemax.com/" TargetMode="External" Type="http://schemas.openxmlformats.org/officeDocument/2006/relationships/hyperlink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2.jpeg" Type="http://schemas.openxmlformats.org/officeDocument/2006/relationships/image"/><Relationship Id="rId4" Target="../media/image13.png" Type="http://schemas.openxmlformats.org/officeDocument/2006/relationships/image"/><Relationship Id="rId5" Target="http://www.koalastothemax.com/" TargetMode="External" Type="http://schemas.openxmlformats.org/officeDocument/2006/relationships/hyperlink"/><Relationship Id="rId6" Target="http://www.koalastothemax.com/" TargetMode="External" Type="http://schemas.openxmlformats.org/officeDocument/2006/relationships/hyperlink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jpeg" Type="http://schemas.openxmlformats.org/officeDocument/2006/relationships/image"/><Relationship Id="rId4" Target="../media/image15.png" Type="http://schemas.openxmlformats.org/officeDocument/2006/relationships/image"/><Relationship Id="rId5" Target="http://www.koalastothemax.com/" TargetMode="External" Type="http://schemas.openxmlformats.org/officeDocument/2006/relationships/hyperlink"/><Relationship Id="rId6" Target="http://www.koalastothemax.com/" TargetMode="External" Type="http://schemas.openxmlformats.org/officeDocument/2006/relationships/hyperlink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969749" y="5291337"/>
            <a:ext cx="6077881" cy="4056985"/>
          </a:xfrm>
          <a:custGeom>
            <a:avLst/>
            <a:gdLst/>
            <a:ahLst/>
            <a:cxnLst/>
            <a:rect r="r" b="b" t="t" l="l"/>
            <a:pathLst>
              <a:path h="4056985" w="6077881">
                <a:moveTo>
                  <a:pt x="0" y="0"/>
                </a:moveTo>
                <a:lnTo>
                  <a:pt x="6077881" y="0"/>
                </a:lnTo>
                <a:lnTo>
                  <a:pt x="6077881" y="4056986"/>
                </a:lnTo>
                <a:lnTo>
                  <a:pt x="0" y="40569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554712" y="3508257"/>
            <a:ext cx="12000355" cy="178308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930"/>
              </a:lnSpc>
            </a:pPr>
            <a:r>
              <a:rPr lang="en-US" sz="6600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Przegląd wybranych narzędzi </a:t>
            </a:r>
          </a:p>
          <a:p>
            <a:pPr algn="l">
              <a:lnSpc>
                <a:spcPts val="6930"/>
              </a:lnSpc>
            </a:pPr>
            <a:r>
              <a:rPr lang="en-US" sz="6600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edukacji zdalnej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201928" y="8300573"/>
            <a:ext cx="16057372" cy="1047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EMILIA BUCZAK, PCE I PPP WOŁÓW</a:t>
            </a:r>
          </a:p>
          <a:p>
            <a:pPr algn="l">
              <a:lnSpc>
                <a:spcPts val="4200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23600" y="0"/>
            <a:ext cx="3864400" cy="10287000"/>
          </a:xfrm>
          <a:custGeom>
            <a:avLst/>
            <a:gdLst/>
            <a:ahLst/>
            <a:cxnLst/>
            <a:rect r="r" b="b" t="t" l="l"/>
            <a:pathLst>
              <a:path h="10287000" w="3864400">
                <a:moveTo>
                  <a:pt x="0" y="0"/>
                </a:moveTo>
                <a:lnTo>
                  <a:pt x="3864400" y="0"/>
                </a:lnTo>
                <a:lnTo>
                  <a:pt x="386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587" t="0" r="-14958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41846" y="3578016"/>
            <a:ext cx="11523681" cy="5953242"/>
          </a:xfrm>
          <a:custGeom>
            <a:avLst/>
            <a:gdLst/>
            <a:ahLst/>
            <a:cxnLst/>
            <a:rect r="r" b="b" t="t" l="l"/>
            <a:pathLst>
              <a:path h="5953242" w="11523681">
                <a:moveTo>
                  <a:pt x="0" y="0"/>
                </a:moveTo>
                <a:lnTo>
                  <a:pt x="11523682" y="0"/>
                </a:lnTo>
                <a:lnTo>
                  <a:pt x="11523682" y="5953242"/>
                </a:lnTo>
                <a:lnTo>
                  <a:pt x="0" y="59532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404812"/>
            <a:ext cx="13394900" cy="2162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839"/>
              </a:lnSpc>
            </a:pPr>
            <a:r>
              <a:rPr lang="en-US" sz="8199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www.johnsesl.com</a:t>
            </a:r>
          </a:p>
          <a:p>
            <a:pPr algn="l" marL="0" indent="0" lvl="0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5" tooltip="http://www.koalastothemax.com/"/>
              </a:rPr>
              <a:t>generator </a:t>
            </a:r>
            <a:r>
              <a:rPr lang="en-US" sz="60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zadań z luką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2222256" y="2988945"/>
            <a:ext cx="5037044" cy="2154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14"/>
              </a:lnSpc>
            </a:pPr>
            <a:r>
              <a:rPr lang="en-US" sz="7649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canva.com</a:t>
            </a:r>
          </a:p>
          <a:p>
            <a:pPr algn="l">
              <a:lnSpc>
                <a:spcPts val="8414"/>
              </a:lnSpc>
            </a:pPr>
            <a:r>
              <a:rPr lang="en-US" sz="7649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crello.com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028700" y="1028700"/>
            <a:ext cx="10657904" cy="8229600"/>
          </a:xfrm>
          <a:custGeom>
            <a:avLst/>
            <a:gdLst/>
            <a:ahLst/>
            <a:cxnLst/>
            <a:rect r="r" b="b" t="t" l="l"/>
            <a:pathLst>
              <a:path h="8229600" w="10657904">
                <a:moveTo>
                  <a:pt x="0" y="0"/>
                </a:moveTo>
                <a:lnTo>
                  <a:pt x="10657904" y="0"/>
                </a:lnTo>
                <a:lnTo>
                  <a:pt x="10657904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666" t="-10311" r="0" b="-10311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456651" y="4861202"/>
            <a:ext cx="12287892" cy="9695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985"/>
              </a:lnSpc>
              <a:spcBef>
                <a:spcPct val="0"/>
              </a:spcBef>
            </a:pPr>
            <a:r>
              <a:rPr lang="en-US" sz="5703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generator kart pracy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456651" y="2883447"/>
            <a:ext cx="12287892" cy="1409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1146"/>
              </a:lnSpc>
            </a:pPr>
            <a:r>
              <a:rPr lang="en-US" b="true" sz="9289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www.wizer.me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23600" y="0"/>
            <a:ext cx="3864400" cy="10287000"/>
          </a:xfrm>
          <a:custGeom>
            <a:avLst/>
            <a:gdLst/>
            <a:ahLst/>
            <a:cxnLst/>
            <a:rect r="r" b="b" t="t" l="l"/>
            <a:pathLst>
              <a:path h="10287000" w="3864400">
                <a:moveTo>
                  <a:pt x="0" y="0"/>
                </a:moveTo>
                <a:lnTo>
                  <a:pt x="3864400" y="0"/>
                </a:lnTo>
                <a:lnTo>
                  <a:pt x="386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51094" t="0" r="-151094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325434" y="1510665"/>
            <a:ext cx="13637132" cy="73323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3" tooltip="http://www.koalastothemax.com"/>
              </a:rPr>
              <a:t>www.koalastothemax.com</a:t>
            </a:r>
          </a:p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4" tooltip="http://krzyzowki.edu.pl"/>
              </a:rPr>
              <a:t>krzyzowki.edu.pl</a:t>
            </a:r>
          </a:p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5" tooltip="http://worksheets.theteacherscorner.net"/>
              </a:rPr>
              <a:t>worksheets.theteacherscorner.net</a:t>
            </a:r>
          </a:p>
          <a:p>
            <a:pPr algn="l">
              <a:lnSpc>
                <a:spcPts val="7259"/>
              </a:lnSpc>
            </a:pPr>
            <a:r>
              <a:rPr lang="en-US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6" tooltip="http://rebusy.edu.pl"/>
              </a:rPr>
              <a:t>rebusy</a:t>
            </a: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7" tooltip="http://rebusy.edu.pl"/>
              </a:rPr>
              <a:t>.edu.pl</a:t>
            </a:r>
          </a:p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8" tooltip="http://www.johnsesl.com"/>
              </a:rPr>
              <a:t>www.johnsesl.com</a:t>
            </a:r>
          </a:p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9" tooltip="http://www.canva.com"/>
              </a:rPr>
              <a:t>www.canva.com</a:t>
            </a:r>
          </a:p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10" tooltip="http://www.crello.com"/>
              </a:rPr>
              <a:t>www.crello.com</a:t>
            </a:r>
          </a:p>
          <a:p>
            <a:pPr algn="l">
              <a:lnSpc>
                <a:spcPts val="7259"/>
              </a:lnSpc>
            </a:pPr>
            <a:r>
              <a:rPr lang="en-US" b="true" sz="6599" u="sng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11" tooltip="http://www.wizer.me"/>
              </a:rPr>
              <a:t>www.wizer.me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971A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6858000" cy="10287000"/>
          </a:xfrm>
          <a:custGeom>
            <a:avLst/>
            <a:gdLst/>
            <a:ahLst/>
            <a:cxnLst/>
            <a:rect r="r" b="b" t="t" l="l"/>
            <a:pathLst>
              <a:path h="10287000" w="6858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2500" t="0" r="-6250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878661" y="1426845"/>
            <a:ext cx="8767016" cy="25527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900"/>
              </a:lnSpc>
            </a:pPr>
            <a:r>
              <a:rPr lang="en-US" sz="9000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KSZTAŁCENIE NA ODLEGŁOŚĆ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8878661" y="5086350"/>
            <a:ext cx="8767016" cy="34874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K</a:t>
            </a: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ształcenie na odległość to uczenie się, nauczanie, sprawdzanie wiedzy i umiejętności niewymagające bezpośredniego kontaktu uczącego się i nauczającego, w których wykorzystujemy technologie komunikacyjne i informacyjne</a:t>
            </a:r>
          </a:p>
          <a:p>
            <a:pPr algn="l">
              <a:lnSpc>
                <a:spcPts val="1819"/>
              </a:lnSpc>
            </a:pPr>
            <a:r>
              <a:rPr lang="en-US" sz="12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  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72869"/>
            <a:ext cx="18288000" cy="1132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1"/>
              </a:lnSpc>
            </a:pPr>
            <a:r>
              <a:rPr lang="en-US" sz="7992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Mocne strony zdalnego nauczania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30898" y="1803423"/>
            <a:ext cx="17358168" cy="7438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•Wł</a:t>
            </a: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asne tempo pracy ucznia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•Indywidualizacja nauczania / uczenia się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•Samodzielność i autonomia ucznia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•Przechowywanie materiałów na platformach i swobodny dostęp do nich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•Szybkość informacji zwrotnej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•Podniesienie kompetencji cyfrowych nauczycieli i uczniów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•Niwelowanie wykluczenia dzieci np. dzieci z niepełnosprawnością ruchową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•Dostęp do bardzo różnorodnych materiałów dydaktycznych w dowolnym czasie, 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możliwość wrócenia do nich w razie potrzeby, wielokrotnego użycia, edytowania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•Atrakcyjność narzędzi multimedialnych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•Możliwość wyboru miejsca do nauki (dom, praca, wyjazdowo)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•Różnorodność narzędzi – PC , laptop, tablet, smartfon,</a:t>
            </a:r>
          </a:p>
          <a:p>
            <a:pPr algn="l">
              <a:lnSpc>
                <a:spcPts val="4339"/>
              </a:lnSpc>
            </a:pPr>
            <a:r>
              <a:rPr lang="en-US" sz="30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•Oszczędność czasu i kosztów (bilety, czas na dojazd); oszczędności dla szkół</a:t>
            </a:r>
          </a:p>
          <a:p>
            <a:pPr algn="l">
              <a:lnSpc>
                <a:spcPts val="3079"/>
              </a:lnSpc>
            </a:pP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0" y="272869"/>
            <a:ext cx="18288000" cy="1132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791"/>
              </a:lnSpc>
            </a:pPr>
            <a:r>
              <a:rPr lang="en-US" sz="7992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Słabe strony zdalnego nauczania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430898" y="1531643"/>
            <a:ext cx="17358168" cy="7981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-Zróżnicow</a:t>
            </a: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any poziom kompetencji informatycznych nauczycieli i uczniów -&gt; niepełne wykorzystanie funkcjonalności narzędzi edukacyjnych, spowolnienie lekcji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-Ograniczenie kontaktów międzyludzkich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-Problemy z ocenianiem („pomoc” rodziców młodszych dzieci, „gotowce” z internetu)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Arimo"/>
                <a:ea typeface="Arimo"/>
                <a:cs typeface="Arimo"/>
                <a:sym typeface="Arimo"/>
              </a:rPr>
              <a:t>-Hejt – obawy przed wykorzystaniem wizerunku tak nauczyciela jak i ucznia w sposób prześmiewczy, zniekształcony, memiczny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</a:t>
            </a: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Niedostosowanie form, narzędzi lub metod do poziomu rozwojowego uczniów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-Spowolnienie rozwoju społecznego, intelektualnego, emocjonalnego dzieci ze SPE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-Czasochłonność wykonania pomocy dydaktycznych do nauki zdalnej (quizy, filmiki)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-Mniejsza </a:t>
            </a: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motywacja i samodyscyplina, domowe bodźce dodatkowo rozpraszające 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-Mniejszy kontakt z rodzicami dziecka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-Problem łamania praw autorskich oraz zasad etycznych np. podczas pisania sprawdzianów online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-Pr</a:t>
            </a: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oblemy techniczne (słaby zasięg, niska jakość połączenia, niewydolność sprzętu)</a:t>
            </a:r>
          </a:p>
          <a:p>
            <a:pPr algn="l">
              <a:lnSpc>
                <a:spcPts val="4200"/>
              </a:lnSpc>
            </a:pPr>
            <a:r>
              <a:rPr lang="en-US" sz="3000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-Wysokie koszty zakupu sprzętu, wykupienia dostępu do platform, przeszkolenia użytkowników, stworzenia regulaminów użytkowania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665071" y="5143500"/>
            <a:ext cx="2326058" cy="831278"/>
            <a:chOff x="0" y="0"/>
            <a:chExt cx="3101411" cy="1108371"/>
          </a:xfrm>
        </p:grpSpPr>
        <p:sp>
          <p:nvSpPr>
            <p:cNvPr name="TextBox 3" id="3"/>
            <p:cNvSpPr txBox="true"/>
            <p:nvPr/>
          </p:nvSpPr>
          <p:spPr>
            <a:xfrm rot="0">
              <a:off x="0" y="-76200"/>
              <a:ext cx="3101411" cy="78062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900"/>
                </a:lnSpc>
              </a:pPr>
              <a:r>
                <a:rPr lang="en-US" sz="3500" b="true">
                  <a:solidFill>
                    <a:srgbClr val="132020"/>
                  </a:solidFill>
                  <a:latin typeface="Clear Sans Bold"/>
                  <a:ea typeface="Clear Sans Bold"/>
                  <a:cs typeface="Clear Sans Bold"/>
                  <a:sym typeface="Clear Sans Bold"/>
                </a:rPr>
                <a:t>Krok 2</a:t>
              </a:r>
            </a:p>
          </p:txBody>
        </p:sp>
        <p:sp>
          <p:nvSpPr>
            <p:cNvPr name="AutoShape 4" id="4"/>
            <p:cNvSpPr/>
            <p:nvPr/>
          </p:nvSpPr>
          <p:spPr>
            <a:xfrm rot="0">
              <a:off x="0" y="1095671"/>
              <a:ext cx="3101411" cy="0"/>
            </a:xfrm>
            <a:prstGeom prst="line">
              <a:avLst/>
            </a:prstGeom>
            <a:ln cap="rnd" w="12700">
              <a:solidFill>
                <a:srgbClr val="132020"/>
              </a:solidFill>
              <a:prstDash val="solid"/>
              <a:headEnd type="none" len="sm" w="sm"/>
              <a:tailEnd type="none" len="sm" w="sm"/>
            </a:ln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0" y="0"/>
            <a:ext cx="18288000" cy="3538276"/>
          </a:xfrm>
          <a:custGeom>
            <a:avLst/>
            <a:gdLst/>
            <a:ahLst/>
            <a:cxnLst/>
            <a:rect r="r" b="b" t="t" l="l"/>
            <a:pathLst>
              <a:path h="3538276" w="18288000">
                <a:moveTo>
                  <a:pt x="0" y="0"/>
                </a:moveTo>
                <a:lnTo>
                  <a:pt x="18288000" y="0"/>
                </a:lnTo>
                <a:lnTo>
                  <a:pt x="18288000" y="3538276"/>
                </a:lnTo>
                <a:lnTo>
                  <a:pt x="0" y="353827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35551" r="0" b="-52094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669642" y="3698692"/>
            <a:ext cx="6557297" cy="2276086"/>
          </a:xfrm>
          <a:custGeom>
            <a:avLst/>
            <a:gdLst/>
            <a:ahLst/>
            <a:cxnLst/>
            <a:rect r="r" b="b" t="t" l="l"/>
            <a:pathLst>
              <a:path h="2276086" w="6557297">
                <a:moveTo>
                  <a:pt x="0" y="0"/>
                </a:moveTo>
                <a:lnTo>
                  <a:pt x="6557297" y="0"/>
                </a:lnTo>
                <a:lnTo>
                  <a:pt x="6557297" y="2276086"/>
                </a:lnTo>
                <a:lnTo>
                  <a:pt x="0" y="22760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1907638" y="3698411"/>
            <a:ext cx="2422289" cy="2276368"/>
          </a:xfrm>
          <a:custGeom>
            <a:avLst/>
            <a:gdLst/>
            <a:ahLst/>
            <a:cxnLst/>
            <a:rect r="r" b="b" t="t" l="l"/>
            <a:pathLst>
              <a:path h="2276368" w="2422289">
                <a:moveTo>
                  <a:pt x="0" y="0"/>
                </a:moveTo>
                <a:lnTo>
                  <a:pt x="2422289" y="0"/>
                </a:lnTo>
                <a:lnTo>
                  <a:pt x="2422289" y="2276367"/>
                </a:lnTo>
                <a:lnTo>
                  <a:pt x="0" y="22763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520930" y="6762310"/>
            <a:ext cx="2614341" cy="3025166"/>
          </a:xfrm>
          <a:custGeom>
            <a:avLst/>
            <a:gdLst/>
            <a:ahLst/>
            <a:cxnLst/>
            <a:rect r="r" b="b" t="t" l="l"/>
            <a:pathLst>
              <a:path h="3025166" w="2614341">
                <a:moveTo>
                  <a:pt x="0" y="0"/>
                </a:moveTo>
                <a:lnTo>
                  <a:pt x="2614341" y="0"/>
                </a:lnTo>
                <a:lnTo>
                  <a:pt x="2614341" y="3025166"/>
                </a:lnTo>
                <a:lnTo>
                  <a:pt x="0" y="302516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1776843" y="7143780"/>
            <a:ext cx="2553084" cy="2262227"/>
          </a:xfrm>
          <a:custGeom>
            <a:avLst/>
            <a:gdLst/>
            <a:ahLst/>
            <a:cxnLst/>
            <a:rect r="r" b="b" t="t" l="l"/>
            <a:pathLst>
              <a:path h="2262227" w="2553084">
                <a:moveTo>
                  <a:pt x="0" y="0"/>
                </a:moveTo>
                <a:lnTo>
                  <a:pt x="2553084" y="0"/>
                </a:lnTo>
                <a:lnTo>
                  <a:pt x="2553084" y="2262226"/>
                </a:lnTo>
                <a:lnTo>
                  <a:pt x="0" y="226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669642" y="1835813"/>
            <a:ext cx="15589658" cy="920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150"/>
              </a:lnSpc>
              <a:spcBef>
                <a:spcPct val="0"/>
              </a:spcBef>
            </a:pPr>
            <a:r>
              <a:rPr lang="en-US" b="true" sz="65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Popularne platformy edukacyjne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3553777"/>
            <a:ext cx="12702332" cy="61575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W oknie przeglądarki wpisz </a:t>
            </a: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  <a:hlinkClick r:id="rId3" tooltip="https://www.koalastothemax.com/"/>
              </a:rPr>
              <a:t>https://www.koalastothemax.com</a:t>
            </a: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, kliknij na końcu adresu i wpisz z klawiatury /? 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nie zatwierdzaj enterem!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 Otwórz drugie okno lub zakładkę, wyszukaj interesujące Cię zdjęcie. Na zdjęciu powinien by jakiś wyróżniający się element, aby uczeń mógł łatwo rozpoznać, co jest na nim przedstawione. 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 Kliknij na wybrane zdjęcie prawym przyciskiem myszy i wybierz opcję Kopiuj adres obrazu. </a:t>
            </a:r>
          </a:p>
          <a:p>
            <a:pPr algn="l" marL="690876" indent="-345438" lvl="1">
              <a:lnSpc>
                <a:spcPts val="4479"/>
              </a:lnSpc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 Wróć na stronę z adresem i skopiuj link do zdjęcia. Zatwierdź enterem. </a:t>
            </a:r>
          </a:p>
          <a:p>
            <a:pPr algn="l" marL="690877" indent="-345439" lvl="1">
              <a:lnSpc>
                <a:spcPts val="4479"/>
              </a:lnSpc>
              <a:spcBef>
                <a:spcPct val="0"/>
              </a:spcBef>
              <a:buFont typeface="Arial"/>
              <a:buChar char="•"/>
            </a:pPr>
            <a:r>
              <a:rPr lang="en-US" sz="3199">
                <a:solidFill>
                  <a:srgbClr val="FFFFFF"/>
                </a:solidFill>
                <a:latin typeface="Clear Sans Regular"/>
                <a:ea typeface="Clear Sans Regular"/>
                <a:cs typeface="Clear Sans Regular"/>
                <a:sym typeface="Clear Sans Regular"/>
              </a:rPr>
              <a:t> Gotowe!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1028700" y="1019175"/>
            <a:ext cx="11361752" cy="923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4" tooltip="http://www.koalastothemax.com/"/>
              </a:rPr>
              <a:t>www.koalastothemax.com</a:t>
            </a:r>
          </a:p>
        </p:txBody>
      </p:sp>
      <p:sp>
        <p:nvSpPr>
          <p:cNvPr name="Freeform 5" id="5"/>
          <p:cNvSpPr/>
          <p:nvPr/>
        </p:nvSpPr>
        <p:spPr>
          <a:xfrm flipH="false" flipV="false" rot="0">
            <a:off x="14423600" y="0"/>
            <a:ext cx="3864400" cy="10287000"/>
          </a:xfrm>
          <a:custGeom>
            <a:avLst/>
            <a:gdLst/>
            <a:ahLst/>
            <a:cxnLst/>
            <a:rect r="r" b="b" t="t" l="l"/>
            <a:pathLst>
              <a:path h="10287000" w="3864400">
                <a:moveTo>
                  <a:pt x="0" y="0"/>
                </a:moveTo>
                <a:lnTo>
                  <a:pt x="3864400" y="0"/>
                </a:lnTo>
                <a:lnTo>
                  <a:pt x="386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2411" t="0" r="-55276" b="0"/>
            </a:stretch>
          </a:blipFill>
        </p:spPr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23600" y="0"/>
            <a:ext cx="3864400" cy="10287000"/>
          </a:xfrm>
          <a:custGeom>
            <a:avLst/>
            <a:gdLst/>
            <a:ahLst/>
            <a:cxnLst/>
            <a:rect r="r" b="b" t="t" l="l"/>
            <a:pathLst>
              <a:path h="10287000" w="3864400">
                <a:moveTo>
                  <a:pt x="0" y="0"/>
                </a:moveTo>
                <a:lnTo>
                  <a:pt x="3864400" y="0"/>
                </a:lnTo>
                <a:lnTo>
                  <a:pt x="386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9649" t="0" r="-149649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13213" y="4105430"/>
            <a:ext cx="11792726" cy="5603981"/>
          </a:xfrm>
          <a:custGeom>
            <a:avLst/>
            <a:gdLst/>
            <a:ahLst/>
            <a:cxnLst/>
            <a:rect r="r" b="b" t="t" l="l"/>
            <a:pathLst>
              <a:path h="5603981" w="11792726">
                <a:moveTo>
                  <a:pt x="0" y="0"/>
                </a:moveTo>
                <a:lnTo>
                  <a:pt x="11792726" y="0"/>
                </a:lnTo>
                <a:lnTo>
                  <a:pt x="11792726" y="5603981"/>
                </a:lnTo>
                <a:lnTo>
                  <a:pt x="0" y="56039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71462"/>
            <a:ext cx="11361752" cy="242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5" tooltip="http://www.koalastothemax.com/"/>
              </a:rPr>
              <a:t>krzyzowki.edu.pl</a:t>
            </a:r>
          </a:p>
          <a:p>
            <a:pPr algn="l" marL="0" indent="0" lvl="0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6" tooltip="http://www.koalastothemax.com/"/>
              </a:rPr>
              <a:t>generator krzyżówek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23600" y="0"/>
            <a:ext cx="3864400" cy="10287000"/>
          </a:xfrm>
          <a:custGeom>
            <a:avLst/>
            <a:gdLst/>
            <a:ahLst/>
            <a:cxnLst/>
            <a:rect r="r" b="b" t="t" l="l"/>
            <a:pathLst>
              <a:path h="10287000" w="3864400">
                <a:moveTo>
                  <a:pt x="0" y="0"/>
                </a:moveTo>
                <a:lnTo>
                  <a:pt x="3864400" y="0"/>
                </a:lnTo>
                <a:lnTo>
                  <a:pt x="386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7571" t="0" r="-21172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2914761"/>
            <a:ext cx="10689682" cy="6873943"/>
          </a:xfrm>
          <a:custGeom>
            <a:avLst/>
            <a:gdLst/>
            <a:ahLst/>
            <a:cxnLst/>
            <a:rect r="r" b="b" t="t" l="l"/>
            <a:pathLst>
              <a:path h="6873943" w="10689682">
                <a:moveTo>
                  <a:pt x="0" y="0"/>
                </a:moveTo>
                <a:lnTo>
                  <a:pt x="10689682" y="0"/>
                </a:lnTo>
                <a:lnTo>
                  <a:pt x="10689682" y="6873942"/>
                </a:lnTo>
                <a:lnTo>
                  <a:pt x="0" y="687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609600"/>
            <a:ext cx="13394900" cy="17526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59"/>
              </a:lnSpc>
            </a:pPr>
            <a:r>
              <a:rPr lang="en-US" sz="6299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5" tooltip="http://www.koalastothemax.com/"/>
              </a:rPr>
              <a:t>worksheets.theteacherscorner.net</a:t>
            </a:r>
          </a:p>
          <a:p>
            <a:pPr algn="l" marL="0" indent="0" lvl="0">
              <a:lnSpc>
                <a:spcPts val="6360"/>
              </a:lnSpc>
            </a:pPr>
            <a:r>
              <a:rPr lang="en-US" b="true" sz="53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6" tooltip="http://www.koalastothemax.com/"/>
              </a:rPr>
              <a:t>generator krzyżówek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" t="0" r="-111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423600" y="0"/>
            <a:ext cx="3864400" cy="10287000"/>
          </a:xfrm>
          <a:custGeom>
            <a:avLst/>
            <a:gdLst/>
            <a:ahLst/>
            <a:cxnLst/>
            <a:rect r="r" b="b" t="t" l="l"/>
            <a:pathLst>
              <a:path h="10287000" w="3864400">
                <a:moveTo>
                  <a:pt x="0" y="0"/>
                </a:moveTo>
                <a:lnTo>
                  <a:pt x="3864400" y="0"/>
                </a:lnTo>
                <a:lnTo>
                  <a:pt x="38644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16784" t="0" r="-182514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14063" y="4249890"/>
            <a:ext cx="11776389" cy="5667846"/>
          </a:xfrm>
          <a:custGeom>
            <a:avLst/>
            <a:gdLst/>
            <a:ahLst/>
            <a:cxnLst/>
            <a:rect r="r" b="b" t="t" l="l"/>
            <a:pathLst>
              <a:path h="5667846" w="11776389">
                <a:moveTo>
                  <a:pt x="0" y="0"/>
                </a:moveTo>
                <a:lnTo>
                  <a:pt x="11776389" y="0"/>
                </a:lnTo>
                <a:lnTo>
                  <a:pt x="11776389" y="5667846"/>
                </a:lnTo>
                <a:lnTo>
                  <a:pt x="0" y="56678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028700" y="271462"/>
            <a:ext cx="11361752" cy="24288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1999"/>
              </a:lnSpc>
            </a:pPr>
            <a:r>
              <a:rPr lang="en-US" sz="9999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rebusy</a:t>
            </a:r>
            <a:r>
              <a:rPr lang="en-US" sz="9999" b="true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5" tooltip="http://www.koalastothemax.com/"/>
              </a:rPr>
              <a:t>.edu.pl</a:t>
            </a:r>
          </a:p>
          <a:p>
            <a:pPr algn="l" marL="0" indent="0" lvl="0">
              <a:lnSpc>
                <a:spcPts val="7200"/>
              </a:lnSpc>
            </a:pPr>
            <a:r>
              <a:rPr lang="en-US" b="true" sz="60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  <a:hlinkClick r:id="rId6" tooltip="http://www.koalastothemax.com/"/>
              </a:rPr>
              <a:t>generator </a:t>
            </a:r>
            <a:r>
              <a:rPr lang="en-US" sz="6000">
                <a:solidFill>
                  <a:srgbClr val="FFFFFF"/>
                </a:solidFill>
                <a:latin typeface="Clear Sans Bold"/>
                <a:ea typeface="Clear Sans Bold"/>
                <a:cs typeface="Clear Sans Bold"/>
                <a:sym typeface="Clear Sans Bold"/>
              </a:rPr>
              <a:t>rebusów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DAEpdElDALI</dc:identifier>
  <dcterms:modified xsi:type="dcterms:W3CDTF">2011-08-01T06:04:30Z</dcterms:modified>
  <cp:revision>1</cp:revision>
  <dc:title>Przegląd wybranych narzędzi  edukacji zdalnej</dc:title>
</cp:coreProperties>
</file>