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</p:sldMasterIdLst>
  <p:notesMasterIdLst>
    <p:notesMasterId r:id="rId20"/>
  </p:notesMasterIdLst>
  <p:handoutMasterIdLst>
    <p:handoutMasterId r:id="rId21"/>
  </p:handoutMasterIdLst>
  <p:sldIdLst>
    <p:sldId id="258" r:id="rId5"/>
    <p:sldId id="275" r:id="rId6"/>
    <p:sldId id="284" r:id="rId7"/>
    <p:sldId id="277" r:id="rId8"/>
    <p:sldId id="285" r:id="rId9"/>
    <p:sldId id="287" r:id="rId10"/>
    <p:sldId id="288" r:id="rId11"/>
    <p:sldId id="289" r:id="rId12"/>
    <p:sldId id="291" r:id="rId13"/>
    <p:sldId id="290" r:id="rId14"/>
    <p:sldId id="292" r:id="rId15"/>
    <p:sldId id="295" r:id="rId16"/>
    <p:sldId id="297" r:id="rId17"/>
    <p:sldId id="269" r:id="rId18"/>
    <p:sldId id="296" r:id="rId19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5996C9-5F49-4B7E-8F29-48A8D6EE2EF7}" v="150" dt="2024-03-27T22:56:23.737"/>
    <p1510:client id="{655C55AF-9608-43A9-AA54-95423DAF53CB}" v="10" dt="2024-03-26T22:54:35.224"/>
    <p1510:client id="{9D17EDA5-9483-4527-BFF7-57AB6708B2E6}" v="366" dt="2024-03-26T21:31:45.510"/>
    <p1510:client id="{DD548B1E-3795-4CFA-919A-9A2658EF798C}" v="264" dt="2024-03-27T22:27:35.796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294" autoAdjust="0"/>
  </p:normalViewPr>
  <p:slideViewPr>
    <p:cSldViewPr snapToGrid="0">
      <p:cViewPr>
        <p:scale>
          <a:sx n="82" d="100"/>
          <a:sy n="82" d="100"/>
        </p:scale>
        <p:origin x="672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720A2F4D-201C-69CC-D3B1-AB5E78A02E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2182750A-FA5D-7C5C-B56E-A394E7BF18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349CB8D-79A6-43DF-B9A8-81B85BD2E914}" type="datetime1">
              <a:rPr lang="pl-PL"/>
              <a:pPr>
                <a:defRPr/>
              </a:pPr>
              <a:t>27.03.2024</a:t>
            </a:fld>
            <a:endParaRPr lang="pl-PL" dirty="0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7A602E80-4C6E-97B3-D9DE-63DBD108A9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B5B2C728-5F75-E92D-44F3-60870F1643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1B1D67-34EE-407C-AD52-5CFBCCE4724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393B65A8-222D-3C37-6F01-9807AAEE27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E78257BE-1338-19C6-2938-C32FA7D0B9A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3AC593-6739-491C-B9DD-00B3AE388A57}" type="datetime1">
              <a:rPr lang="pl-PL"/>
              <a:pPr>
                <a:defRPr/>
              </a:pPr>
              <a:t>27.03.2024</a:t>
            </a:fld>
            <a:endParaRPr lang="pl-PL" dirty="0"/>
          </a:p>
        </p:txBody>
      </p:sp>
      <p:sp>
        <p:nvSpPr>
          <p:cNvPr id="4" name="Obraz slajdu — symbol zastępczy 3">
            <a:extLst>
              <a:ext uri="{FF2B5EF4-FFF2-40B4-BE49-F238E27FC236}">
                <a16:creationId xmlns:a16="http://schemas.microsoft.com/office/drawing/2014/main" id="{6BAE38D1-34D6-0EF3-D3F9-B24FC5A080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Notatki — symbol zastępczy 4">
            <a:extLst>
              <a:ext uri="{FF2B5EF4-FFF2-40B4-BE49-F238E27FC236}">
                <a16:creationId xmlns:a16="http://schemas.microsoft.com/office/drawing/2014/main" id="{079A1FBD-9D87-C7E5-6350-AE29D68F23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dirty="0"/>
              <a:t>Kliknij, aby edytować style wzorców tekstu</a:t>
            </a:r>
          </a:p>
          <a:p>
            <a:pPr lvl="1"/>
            <a:r>
              <a:rPr lang="pl-PL" noProof="0" dirty="0"/>
              <a:t>Drugi poziom</a:t>
            </a:r>
          </a:p>
          <a:p>
            <a:pPr lvl="2"/>
            <a:r>
              <a:rPr lang="pl-PL" noProof="0" dirty="0"/>
              <a:t>Trzeci poziom</a:t>
            </a:r>
          </a:p>
          <a:p>
            <a:pPr lvl="3"/>
            <a:r>
              <a:rPr lang="pl-PL" noProof="0" dirty="0"/>
              <a:t>Czwarty poziom</a:t>
            </a:r>
          </a:p>
          <a:p>
            <a:pPr lvl="4"/>
            <a:r>
              <a:rPr lang="pl-PL" noProof="0" dirty="0"/>
              <a:t>Piąty poziom</a:t>
            </a:r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F48CF719-5B7A-A63F-A13A-CC0DA4AE2F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Numer slajdu — symbol zastępczy 6">
            <a:extLst>
              <a:ext uri="{FF2B5EF4-FFF2-40B4-BE49-F238E27FC236}">
                <a16:creationId xmlns:a16="http://schemas.microsoft.com/office/drawing/2014/main" id="{AA8DEDCB-C13D-EE9D-9A28-87E7596700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EBB2DF1-4F5D-480C-93B0-4DDBE9306D1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raz slajdu — symbol zastępczy 1">
            <a:extLst>
              <a:ext uri="{FF2B5EF4-FFF2-40B4-BE49-F238E27FC236}">
                <a16:creationId xmlns:a16="http://schemas.microsoft.com/office/drawing/2014/main" id="{92C45C84-9407-7E50-B1E2-C9B23BC59A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atki — symbol zastępczy 2">
            <a:extLst>
              <a:ext uri="{FF2B5EF4-FFF2-40B4-BE49-F238E27FC236}">
                <a16:creationId xmlns:a16="http://schemas.microsoft.com/office/drawing/2014/main" id="{EE246568-BFC5-EC28-FB34-50E3E9A796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7172" name="Numer slajdu — symbol zastępczy 3">
            <a:extLst>
              <a:ext uri="{FF2B5EF4-FFF2-40B4-BE49-F238E27FC236}">
                <a16:creationId xmlns:a16="http://schemas.microsoft.com/office/drawing/2014/main" id="{4A306B7F-E8BC-0E47-6469-459E919544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A595EA-1655-4C4C-BBE4-20353D1775AE}" type="slidenum">
              <a:rPr lang="pl-PL" alt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>
            <a:extLst>
              <a:ext uri="{FF2B5EF4-FFF2-40B4-BE49-F238E27FC236}">
                <a16:creationId xmlns:a16="http://schemas.microsoft.com/office/drawing/2014/main" id="{327CAF06-3FE8-31B9-C98C-0C08A00ABA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>
            <a:extLst>
              <a:ext uri="{FF2B5EF4-FFF2-40B4-BE49-F238E27FC236}">
                <a16:creationId xmlns:a16="http://schemas.microsoft.com/office/drawing/2014/main" id="{5FF0A363-7C48-4308-7EA5-644F632349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9220" name="Symbol zastępczy numeru slajdu 3">
            <a:extLst>
              <a:ext uri="{FF2B5EF4-FFF2-40B4-BE49-F238E27FC236}">
                <a16:creationId xmlns:a16="http://schemas.microsoft.com/office/drawing/2014/main" id="{4D1664CD-3292-7D54-1216-C4B6C240E1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4DFDCE6-B074-4318-8B2A-8962518E65B4}" type="slidenum">
              <a:rPr lang="pl-PL" alt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>
            <a:extLst>
              <a:ext uri="{FF2B5EF4-FFF2-40B4-BE49-F238E27FC236}">
                <a16:creationId xmlns:a16="http://schemas.microsoft.com/office/drawing/2014/main" id="{C3BE86DE-C25E-D41E-360B-4F945D486F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ymbol zastępczy notatek 2">
            <a:extLst>
              <a:ext uri="{FF2B5EF4-FFF2-40B4-BE49-F238E27FC236}">
                <a16:creationId xmlns:a16="http://schemas.microsoft.com/office/drawing/2014/main" id="{2E045C14-3D50-0624-C738-1E8E2054F3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11268" name="Symbol zastępczy numeru slajdu 3">
            <a:extLst>
              <a:ext uri="{FF2B5EF4-FFF2-40B4-BE49-F238E27FC236}">
                <a16:creationId xmlns:a16="http://schemas.microsoft.com/office/drawing/2014/main" id="{DB82DE89-C5AA-A2CE-26D3-FCA48AD31A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E2B6CB-FA97-4661-9D9F-D6BC51BC5DE7}" type="slidenum">
              <a:rPr lang="pl-PL" alt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obrazu slajdu 1">
            <a:extLst>
              <a:ext uri="{FF2B5EF4-FFF2-40B4-BE49-F238E27FC236}">
                <a16:creationId xmlns:a16="http://schemas.microsoft.com/office/drawing/2014/main" id="{0E4A950A-122D-5A39-0A33-8F3131C2A7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ymbol zastępczy notatek 2">
            <a:extLst>
              <a:ext uri="{FF2B5EF4-FFF2-40B4-BE49-F238E27FC236}">
                <a16:creationId xmlns:a16="http://schemas.microsoft.com/office/drawing/2014/main" id="{74F64546-FCA1-818D-9042-9DC4466C63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13316" name="Symbol zastępczy numeru slajdu 3">
            <a:extLst>
              <a:ext uri="{FF2B5EF4-FFF2-40B4-BE49-F238E27FC236}">
                <a16:creationId xmlns:a16="http://schemas.microsoft.com/office/drawing/2014/main" id="{8C3823D8-DB40-DD54-FD81-6CD2E9AB52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6B140B-3571-4302-8557-761079B22388}" type="slidenum">
              <a:rPr lang="pl-PL" alt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>
            <a:extLst>
              <a:ext uri="{FF2B5EF4-FFF2-40B4-BE49-F238E27FC236}">
                <a16:creationId xmlns:a16="http://schemas.microsoft.com/office/drawing/2014/main" id="{C718E811-CE1C-1836-E04B-C5D0EDEDE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>
            <a:extLst>
              <a:ext uri="{FF2B5EF4-FFF2-40B4-BE49-F238E27FC236}">
                <a16:creationId xmlns:a16="http://schemas.microsoft.com/office/drawing/2014/main" id="{EED27F6C-F851-F7BC-6927-7498A438DF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15364" name="Symbol zastępczy numeru slajdu 3">
            <a:extLst>
              <a:ext uri="{FF2B5EF4-FFF2-40B4-BE49-F238E27FC236}">
                <a16:creationId xmlns:a16="http://schemas.microsoft.com/office/drawing/2014/main" id="{8B74EF7F-CD06-B3DA-21BD-810D4BFA19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63A55C-8F4C-4EEE-BB1E-8ECDDF7D06F9}" type="slidenum">
              <a:rPr lang="pl-PL" alt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>
            <a:extLst>
              <a:ext uri="{FF2B5EF4-FFF2-40B4-BE49-F238E27FC236}">
                <a16:creationId xmlns:a16="http://schemas.microsoft.com/office/drawing/2014/main" id="{5817DB26-B361-DA7C-5644-BCFC9060B8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Symbol zastępczy notatek 2">
            <a:extLst>
              <a:ext uri="{FF2B5EF4-FFF2-40B4-BE49-F238E27FC236}">
                <a16:creationId xmlns:a16="http://schemas.microsoft.com/office/drawing/2014/main" id="{4C0724ED-0F94-DC33-833B-A3CDD6AEEF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29700" name="Symbol zastępczy numeru slajdu 3">
            <a:extLst>
              <a:ext uri="{FF2B5EF4-FFF2-40B4-BE49-F238E27FC236}">
                <a16:creationId xmlns:a16="http://schemas.microsoft.com/office/drawing/2014/main" id="{8FCD2AB5-5BBE-9C4B-A3D9-F32E5F5B36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D802EB-913C-4764-8C38-D8CB3B30FF3D}" type="slidenum">
              <a:rPr lang="pl-PL" alt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>
            <a:extLst>
              <a:ext uri="{FF2B5EF4-FFF2-40B4-BE49-F238E27FC236}">
                <a16:creationId xmlns:a16="http://schemas.microsoft.com/office/drawing/2014/main" id="{5817DB26-B361-DA7C-5644-BCFC9060B8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Symbol zastępczy notatek 2">
            <a:extLst>
              <a:ext uri="{FF2B5EF4-FFF2-40B4-BE49-F238E27FC236}">
                <a16:creationId xmlns:a16="http://schemas.microsoft.com/office/drawing/2014/main" id="{4C0724ED-0F94-DC33-833B-A3CDD6AEEF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altLang="pl-PL"/>
          </a:p>
        </p:txBody>
      </p:sp>
      <p:sp>
        <p:nvSpPr>
          <p:cNvPr id="29700" name="Symbol zastępczy numeru slajdu 3">
            <a:extLst>
              <a:ext uri="{FF2B5EF4-FFF2-40B4-BE49-F238E27FC236}">
                <a16:creationId xmlns:a16="http://schemas.microsoft.com/office/drawing/2014/main" id="{8FCD2AB5-5BBE-9C4B-A3D9-F32E5F5B36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D802EB-913C-4764-8C38-D8CB3B30FF3D}" type="slidenum">
              <a:rPr lang="pl-PL" alt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24334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216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59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369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201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670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9136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052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95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67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4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6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203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346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1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53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9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9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eg"/><Relationship Id="rId5" Type="http://schemas.openxmlformats.org/officeDocument/2006/relationships/image" Target="../media/image21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5FD002-A8C6-FB7C-3898-535FEE2809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91" t="27466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51" name="Isosceles Triangle 118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2" name="Parallelogram 120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3" name="Straight Connector 122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24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6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7" name="Isosceles Triangle 130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9867590-1252-A47B-017F-073EB68F566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118397" y="1703648"/>
            <a:ext cx="7155606" cy="234414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>
                <a:ea typeface="+mj-lt"/>
                <a:cs typeface="+mj-lt"/>
              </a:rPr>
              <a:t>IX Powiatowy </a:t>
            </a:r>
            <a:br>
              <a:rPr lang="pl-PL">
                <a:ea typeface="+mj-lt"/>
                <a:cs typeface="+mj-lt"/>
              </a:rPr>
            </a:br>
            <a:r>
              <a:rPr lang="pl-PL">
                <a:ea typeface="+mj-lt"/>
                <a:cs typeface="+mj-lt"/>
              </a:rPr>
              <a:t>Konkurs Ekologiczny</a:t>
            </a:r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4D3E20C-A4A3-28EC-114E-1CBA71EB17D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03326" y="4050832"/>
            <a:ext cx="8158184" cy="1359226"/>
          </a:xfr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endParaRPr lang="pl-PL" sz="3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KREATYWNY RECYCLING</a:t>
            </a:r>
            <a:endParaRPr lang="pl-PL" sz="48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</a:pPr>
            <a:r>
              <a:rPr lang="pl-PL" altLang="pl-PL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„OBRAZ EKOLOGICZNY”</a:t>
            </a:r>
          </a:p>
        </p:txBody>
      </p:sp>
      <p:sp>
        <p:nvSpPr>
          <p:cNvPr id="158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9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0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1" name="Isosceles Triangle 138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5" name="Group 214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9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0" name="Isosceles Triangle 219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1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2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3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4" name="Isosceles Triangle 223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5" name="Isosceles Triangle 224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32AC25EA-3201-B145-84BE-010081C8E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8" y="4473225"/>
            <a:ext cx="5007561" cy="109505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 tworzenia – wykonanie</a:t>
            </a:r>
          </a:p>
        </p:txBody>
      </p:sp>
      <p:pic>
        <p:nvPicPr>
          <p:cNvPr id="10" name="Obraz 9" descr="Obraz zawierający ubrania, w pomieszczeniu, osoba, zabawka&#10;&#10;Opis wygenerowany automatycznie">
            <a:extLst>
              <a:ext uri="{FF2B5EF4-FFF2-40B4-BE49-F238E27FC236}">
                <a16:creationId xmlns:a16="http://schemas.microsoft.com/office/drawing/2014/main" id="{16B3103D-EF16-3461-E20F-F679B99BEA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12" r="2" b="4614"/>
          <a:stretch/>
        </p:blipFill>
        <p:spPr>
          <a:xfrm>
            <a:off x="985965" y="779328"/>
            <a:ext cx="4883927" cy="3302901"/>
          </a:xfrm>
          <a:prstGeom prst="rect">
            <a:avLst/>
          </a:prstGeom>
        </p:spPr>
      </p:pic>
      <p:pic>
        <p:nvPicPr>
          <p:cNvPr id="9" name="Obraz 8" descr="Obraz zawierający osoba, paznokieć, cięcie, sztuka&#10;&#10;Opis wygenerowany automatycznie">
            <a:extLst>
              <a:ext uri="{FF2B5EF4-FFF2-40B4-BE49-F238E27FC236}">
                <a16:creationId xmlns:a16="http://schemas.microsoft.com/office/drawing/2014/main" id="{5601EFC8-CFF0-47F9-9C93-B6894152EE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166" b="8676"/>
          <a:stretch/>
        </p:blipFill>
        <p:spPr>
          <a:xfrm>
            <a:off x="6007054" y="778524"/>
            <a:ext cx="4377658" cy="4935044"/>
          </a:xfrm>
          <a:prstGeom prst="rect">
            <a:avLst/>
          </a:prstGeom>
        </p:spPr>
      </p:pic>
      <p:sp>
        <p:nvSpPr>
          <p:cNvPr id="7" name="Stopka — symbol zastępczy 5">
            <a:extLst>
              <a:ext uri="{FF2B5EF4-FFF2-40B4-BE49-F238E27FC236}">
                <a16:creationId xmlns:a16="http://schemas.microsoft.com/office/drawing/2014/main" id="{A04FDB79-B7FB-B58C-038F-CAD762841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85968" y="6041362"/>
            <a:ext cx="488392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IX Powiatowy Konkurs Ekologiczny KREATYWNY RECYKLING „EKOLOGICZNY OBRAZ” </a:t>
            </a:r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BEDFE7F9-5CD2-E5E0-3614-26723B33C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8497" y="6041362"/>
            <a:ext cx="201857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0A30033-AB84-40A7-8465-81BAC5369DD8}" type="datetime1">
              <a:rPr lang="pl-PL"/>
              <a:pPr>
                <a:spcAft>
                  <a:spcPts val="600"/>
                </a:spcAft>
                <a:defRPr/>
              </a:pPr>
              <a:t>27.03.2024</a:t>
            </a:fld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8CC21AF-C73E-9C17-9242-99FE89C8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20E3DAC-DFC9-4665-8212-DBA1DF82B4A2}" type="slidenum">
              <a:rPr lang="en-US"/>
              <a:pPr>
                <a:spcAft>
                  <a:spcPts val="60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med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550889-0026-9991-43B4-1271C34C7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7765" y="232931"/>
            <a:ext cx="8839200" cy="5492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 tworzenia – wykonanie</a:t>
            </a:r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E67A5DA8-C4E7-C480-27F2-ABD1FEE570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99663" y="6541740"/>
            <a:ext cx="1000125" cy="228600"/>
          </a:xfrm>
        </p:spPr>
        <p:txBody>
          <a:bodyPr/>
          <a:lstStyle/>
          <a:p>
            <a:pPr>
              <a:defRPr/>
            </a:pPr>
            <a:fld id="{10A30033-AB84-40A7-8465-81BAC5369DD8}" type="datetime1">
              <a:rPr lang="pl-PL"/>
              <a:pPr>
                <a:defRPr/>
              </a:pPr>
              <a:t>27.03.2024</a:t>
            </a:fld>
            <a:endParaRPr lang="pl-PL" dirty="0"/>
          </a:p>
        </p:txBody>
      </p:sp>
      <p:pic>
        <p:nvPicPr>
          <p:cNvPr id="10" name="Symbol zastępczy obrazu 8" descr="Obraz zawierający ubrania, osoba, w pomieszczeniu, dom&#10;&#10;Opis wygenerowany automatycznie">
            <a:extLst>
              <a:ext uri="{FF2B5EF4-FFF2-40B4-BE49-F238E27FC236}">
                <a16:creationId xmlns:a16="http://schemas.microsoft.com/office/drawing/2014/main" id="{5FED8E52-D70E-F64B-6A03-72EABF700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936" r="936"/>
          <a:stretch/>
        </p:blipFill>
        <p:spPr bwMode="auto">
          <a:xfrm>
            <a:off x="1372377" y="3504746"/>
            <a:ext cx="3246438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ymbol zastępczy obrazu 8" descr="Obraz zawierający w pomieszczeniu, ubrania, osoba, ściana&#10;&#10;Opis wygenerowany automatycznie">
            <a:extLst>
              <a:ext uri="{FF2B5EF4-FFF2-40B4-BE49-F238E27FC236}">
                <a16:creationId xmlns:a16="http://schemas.microsoft.com/office/drawing/2014/main" id="{E70FC557-B896-124F-9656-1ABE6B866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945" r="945"/>
          <a:stretch/>
        </p:blipFill>
        <p:spPr bwMode="auto">
          <a:xfrm>
            <a:off x="4747402" y="901246"/>
            <a:ext cx="32956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ymbol zastępczy obrazu 8" descr="Obraz zawierający osoba, ubrania, w pomieszczeniu, Ludzka twarz&#10;&#10;Opis wygenerowany automatycznie">
            <a:extLst>
              <a:ext uri="{FF2B5EF4-FFF2-40B4-BE49-F238E27FC236}">
                <a16:creationId xmlns:a16="http://schemas.microsoft.com/office/drawing/2014/main" id="{40D59BE7-66F4-9570-0A40-0E9101F1C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936" r="936"/>
          <a:stretch/>
        </p:blipFill>
        <p:spPr bwMode="auto">
          <a:xfrm>
            <a:off x="8173227" y="920296"/>
            <a:ext cx="3246438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ymbol zastępczy obrazu 8" descr="Obraz zawierający ubrania, osoba, w pomieszczeniu, stół&#10;&#10;Opis wygenerowany automatycznie">
            <a:extLst>
              <a:ext uri="{FF2B5EF4-FFF2-40B4-BE49-F238E27FC236}">
                <a16:creationId xmlns:a16="http://schemas.microsoft.com/office/drawing/2014/main" id="{E1395188-EC43-7259-C0E8-3570FECCE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936" r="936"/>
          <a:stretch/>
        </p:blipFill>
        <p:spPr bwMode="auto">
          <a:xfrm>
            <a:off x="4772802" y="3549196"/>
            <a:ext cx="3246438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16" descr="Obraz zawierający w pomieszczeniu, ubrania, osoba, dom&#10;&#10;Opis wygenerowany automatycznie">
            <a:extLst>
              <a:ext uri="{FF2B5EF4-FFF2-40B4-BE49-F238E27FC236}">
                <a16:creationId xmlns:a16="http://schemas.microsoft.com/office/drawing/2014/main" id="{0F77EFC4-2BB5-946D-6032-33AAD3536D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/>
          <a:srcRect l="976" r="976"/>
          <a:stretch/>
        </p:blipFill>
        <p:spPr bwMode="auto">
          <a:xfrm>
            <a:off x="1351740" y="880609"/>
            <a:ext cx="32956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Symbol zastępczy obrazu 8" descr="Obraz zawierający ubrania, w pomieszczeniu, osoba, podłoga&#10;&#10;Opis wygenerowany automatycznie">
            <a:extLst>
              <a:ext uri="{FF2B5EF4-FFF2-40B4-BE49-F238E27FC236}">
                <a16:creationId xmlns:a16="http://schemas.microsoft.com/office/drawing/2014/main" id="{069A8338-C1AA-B469-9346-E641B0F24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l="976" r="976"/>
          <a:stretch/>
        </p:blipFill>
        <p:spPr bwMode="auto">
          <a:xfrm>
            <a:off x="8149415" y="3536496"/>
            <a:ext cx="32956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umer slajdu — symbol zastępczy 4">
            <a:extLst>
              <a:ext uri="{FF2B5EF4-FFF2-40B4-BE49-F238E27FC236}">
                <a16:creationId xmlns:a16="http://schemas.microsoft.com/office/drawing/2014/main" id="{3EEF5810-20EF-F765-7A47-FB5318A17333}"/>
              </a:ext>
            </a:extLst>
          </p:cNvPr>
          <p:cNvSpPr txBox="1">
            <a:spLocks/>
          </p:cNvSpPr>
          <p:nvPr/>
        </p:nvSpPr>
        <p:spPr>
          <a:xfrm>
            <a:off x="10619267" y="6531434"/>
            <a:ext cx="10670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6DFA77B-AEFE-4FA2-8B40-9C5BC93F993C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  <p:sp>
        <p:nvSpPr>
          <p:cNvPr id="8" name="Stopka — symbol zastępczy 5">
            <a:extLst>
              <a:ext uri="{FF2B5EF4-FFF2-40B4-BE49-F238E27FC236}">
                <a16:creationId xmlns:a16="http://schemas.microsoft.com/office/drawing/2014/main" id="{74A0BE14-DF08-4BCB-E9CA-AE99CE534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9700" y="6316824"/>
            <a:ext cx="7370406" cy="360204"/>
          </a:xfrm>
        </p:spPr>
        <p:txBody>
          <a:bodyPr/>
          <a:lstStyle/>
          <a:p>
            <a:pPr>
              <a:defRPr/>
            </a:pPr>
            <a:r>
              <a:rPr lang="pl-PL" dirty="0"/>
              <a:t>IX Powiatowy Konkurs Ekologiczny KREATYWNY RECYKLING „EKOLOGICZNY OBRAZ” </a:t>
            </a:r>
          </a:p>
        </p:txBody>
      </p:sp>
    </p:spTree>
  </p:cSld>
  <p:clrMapOvr>
    <a:masterClrMapping/>
  </p:clrMapOvr>
  <p:transition spd="med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FFB86A-D913-AC1A-7A54-5FF06838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691" y="131277"/>
            <a:ext cx="8839200" cy="5492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Realizacja projektu</a:t>
            </a:r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C32E08EB-F34B-0DB3-295C-FB59953D5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58828" y="6468447"/>
            <a:ext cx="1000125" cy="228600"/>
          </a:xfrm>
        </p:spPr>
        <p:txBody>
          <a:bodyPr/>
          <a:lstStyle/>
          <a:p>
            <a:pPr>
              <a:defRPr/>
            </a:pPr>
            <a:fld id="{10A30033-AB84-40A7-8465-81BAC5369DD8}" type="datetime1">
              <a:rPr lang="pl-PL"/>
              <a:pPr>
                <a:defRPr/>
              </a:pPr>
              <a:t>27.03.2024</a:t>
            </a:fld>
            <a:endParaRPr lang="pl-PL" dirty="0"/>
          </a:p>
        </p:txBody>
      </p:sp>
      <p:pic>
        <p:nvPicPr>
          <p:cNvPr id="16" name="Symbol zastępczy obrazu 8" descr="Obraz zawierający osoba, ubrania, w pomieszczeniu, stół&#10;&#10;Opis wygenerowany automatycznie">
            <a:extLst>
              <a:ext uri="{FF2B5EF4-FFF2-40B4-BE49-F238E27FC236}">
                <a16:creationId xmlns:a16="http://schemas.microsoft.com/office/drawing/2014/main" id="{A3AA73B7-2B96-DD7E-BD8D-45A631277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593" b="593"/>
          <a:stretch/>
        </p:blipFill>
        <p:spPr bwMode="auto">
          <a:xfrm>
            <a:off x="1065213" y="885825"/>
            <a:ext cx="32797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Symbol zastępczy obrazu 8" descr="Obraz zawierający osoba, ubrania, w pomieszczeniu, Ludzka twarz&#10;&#10;Opis wygenerowany automatycznie">
            <a:extLst>
              <a:ext uri="{FF2B5EF4-FFF2-40B4-BE49-F238E27FC236}">
                <a16:creationId xmlns:a16="http://schemas.microsoft.com/office/drawing/2014/main" id="{F10FCCA3-14FC-7A48-EB5E-96299CBE0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569" b="569"/>
          <a:stretch/>
        </p:blipFill>
        <p:spPr bwMode="auto">
          <a:xfrm>
            <a:off x="7981950" y="885825"/>
            <a:ext cx="327818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Symbol zastępczy obrazu 8" descr="Obraz zawierający osoba, w pomieszczeniu, sztuka&#10;&#10;Opis wygenerowany automatycznie">
            <a:extLst>
              <a:ext uri="{FF2B5EF4-FFF2-40B4-BE49-F238E27FC236}">
                <a16:creationId xmlns:a16="http://schemas.microsoft.com/office/drawing/2014/main" id="{69374334-C413-9E90-F803-0475A3608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t="569" b="569"/>
          <a:stretch/>
        </p:blipFill>
        <p:spPr bwMode="auto">
          <a:xfrm>
            <a:off x="4524375" y="885825"/>
            <a:ext cx="327818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umer slajdu — symbol zastępczy 4">
            <a:extLst>
              <a:ext uri="{FF2B5EF4-FFF2-40B4-BE49-F238E27FC236}">
                <a16:creationId xmlns:a16="http://schemas.microsoft.com/office/drawing/2014/main" id="{108844CE-36EA-6D5A-13C7-86497B847673}"/>
              </a:ext>
            </a:extLst>
          </p:cNvPr>
          <p:cNvSpPr txBox="1">
            <a:spLocks/>
          </p:cNvSpPr>
          <p:nvPr/>
        </p:nvSpPr>
        <p:spPr>
          <a:xfrm>
            <a:off x="10535298" y="6447455"/>
            <a:ext cx="10670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6DFA77B-AEFE-4FA2-8B40-9C5BC93F993C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  <p:sp>
        <p:nvSpPr>
          <p:cNvPr id="8" name="Stopka — symbol zastępczy 5">
            <a:extLst>
              <a:ext uri="{FF2B5EF4-FFF2-40B4-BE49-F238E27FC236}">
                <a16:creationId xmlns:a16="http://schemas.microsoft.com/office/drawing/2014/main" id="{0F5627C0-F0F5-58D8-0F69-4A1C1AEC8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9700" y="6316824"/>
            <a:ext cx="7370406" cy="360204"/>
          </a:xfrm>
        </p:spPr>
        <p:txBody>
          <a:bodyPr/>
          <a:lstStyle/>
          <a:p>
            <a:pPr>
              <a:defRPr/>
            </a:pPr>
            <a:r>
              <a:rPr lang="pl-PL" dirty="0"/>
              <a:t>IX Powiatowy Konkurs Ekologiczny KREATYWNY RECYKLING „EKOLOGICZNY OBRAZ” </a:t>
            </a:r>
          </a:p>
        </p:txBody>
      </p:sp>
    </p:spTree>
  </p:cSld>
  <p:clrMapOvr>
    <a:masterClrMapping/>
  </p:clrMapOvr>
  <p:transition spd="med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9" name="Symbol zastępczy obrazu 8" descr="Obraz zawierający obraz, ramka na zdjęcia, sztuka, Sztuki wizualne&#10;&#10;Opis wygenerowany automatycznie">
            <a:extLst>
              <a:ext uri="{FF2B5EF4-FFF2-40B4-BE49-F238E27FC236}">
                <a16:creationId xmlns:a16="http://schemas.microsoft.com/office/drawing/2014/main" id="{69374334-C413-9E90-F803-0475A3608E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8714" t="69" r="-19008" b="12771"/>
          <a:stretch/>
        </p:blipFill>
        <p:spPr bwMode="auto">
          <a:xfrm>
            <a:off x="-232455" y="-1355"/>
            <a:ext cx="6545157" cy="6883502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86FFB86A-D913-AC1A-7A54-5FF06838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326" y="1717411"/>
            <a:ext cx="6419228" cy="359911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sz="96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Plastikowy</a:t>
            </a: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96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Zachód</a:t>
            </a: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960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Słońca</a:t>
            </a: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2050</a:t>
            </a:r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C32E08EB-F34B-0DB3-295C-FB59953D5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36461" y="451861"/>
            <a:ext cx="143754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0A30033-AB84-40A7-8465-81BAC5369DD8}" type="datetime1">
              <a:rPr lang="en-US"/>
              <a:pPr>
                <a:spcAft>
                  <a:spcPts val="600"/>
                </a:spcAft>
                <a:defRPr/>
              </a:pPr>
              <a:t>3/27/2024</a:t>
            </a:fld>
            <a:endParaRPr lang="en-US"/>
          </a:p>
        </p:txBody>
      </p:sp>
      <p:sp>
        <p:nvSpPr>
          <p:cNvPr id="8" name="Stopka — symbol zastępczy 5">
            <a:extLst>
              <a:ext uri="{FF2B5EF4-FFF2-40B4-BE49-F238E27FC236}">
                <a16:creationId xmlns:a16="http://schemas.microsoft.com/office/drawing/2014/main" id="{0F5627C0-F0F5-58D8-0F69-4A1C1AEC8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28580" y="6041362"/>
            <a:ext cx="340472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IX Powiatowy Konkurs Ekologiczny KREATYWNY RECYKLING „EKOLOGICZNY OBRAZ” 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AC826F5-A3A2-6177-AADF-17FAD2F25A85}"/>
              </a:ext>
            </a:extLst>
          </p:cNvPr>
          <p:cNvSpPr txBox="1"/>
          <p:nvPr/>
        </p:nvSpPr>
        <p:spPr>
          <a:xfrm>
            <a:off x="5576807" y="978977"/>
            <a:ext cx="31306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rgbClr val="54A021"/>
                </a:solidFill>
              </a:rPr>
              <a:t>Efekt</a:t>
            </a:r>
            <a:r>
              <a:rPr lang="en-US" dirty="0">
                <a:solidFill>
                  <a:srgbClr val="54A021"/>
                </a:solidFill>
              </a:rPr>
              <a:t> </a:t>
            </a:r>
            <a:r>
              <a:rPr lang="en-US" err="1">
                <a:solidFill>
                  <a:srgbClr val="54A021"/>
                </a:solidFill>
              </a:rPr>
              <a:t>końcowy</a:t>
            </a:r>
            <a:r>
              <a:rPr lang="en-US" dirty="0">
                <a:solidFill>
                  <a:srgbClr val="54A021"/>
                </a:solidFill>
              </a:rPr>
              <a:t>, </a:t>
            </a:r>
            <a:r>
              <a:rPr lang="en-US" err="1">
                <a:solidFill>
                  <a:srgbClr val="54A021"/>
                </a:solidFill>
              </a:rPr>
              <a:t>praca</a:t>
            </a:r>
            <a:r>
              <a:rPr lang="en-US" dirty="0">
                <a:solidFill>
                  <a:srgbClr val="54A021"/>
                </a:solidFill>
              </a:rPr>
              <a:t> pt.:</a:t>
            </a:r>
            <a:endParaRPr lang="pl-PL" dirty="0">
              <a:solidFill>
                <a:srgbClr val="54A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708546"/>
      </p:ext>
    </p:extLst>
  </p:cSld>
  <p:clrMapOvr>
    <a:masterClrMapping/>
  </p:clrMapOvr>
  <p:transition spd="med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31" name="Group 28718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720" name="Straight Connector 28719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21" name="Straight Connector 28720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722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723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724" name="Isosceles Triangle 28723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725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726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727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728" name="Isosceles Triangle 28727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729" name="Isosceles Triangle 28728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ytuł 3">
            <a:extLst>
              <a:ext uri="{FF2B5EF4-FFF2-40B4-BE49-F238E27FC236}">
                <a16:creationId xmlns:a16="http://schemas.microsoft.com/office/drawing/2014/main" id="{26EF65ED-C8E2-BF6B-8207-7086363B68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00199" y="4571999"/>
            <a:ext cx="5904412" cy="108765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pl-PL" sz="2300" kern="1200" err="1">
                <a:solidFill>
                  <a:srgbClr val="F0D477"/>
                </a:solidFill>
                <a:latin typeface="+mj-lt"/>
                <a:ea typeface="+mj-ea"/>
                <a:cs typeface="+mj-cs"/>
              </a:rPr>
              <a:t>Autorki</a:t>
            </a:r>
            <a:r>
              <a:rPr lang="en-US" altLang="pl-PL" sz="2300" kern="1200" dirty="0">
                <a:solidFill>
                  <a:srgbClr val="F0D477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pl-PL" sz="2300" kern="1200" err="1">
                <a:solidFill>
                  <a:srgbClr val="F0D477"/>
                </a:solidFill>
                <a:latin typeface="+mj-lt"/>
                <a:ea typeface="+mj-ea"/>
                <a:cs typeface="+mj-cs"/>
              </a:rPr>
              <a:t>projektu</a:t>
            </a:r>
            <a:br>
              <a:rPr lang="en-US" altLang="pl-PL" sz="2300" kern="1200" dirty="0">
                <a:latin typeface="+mj-lt"/>
                <a:ea typeface="+mj-ea"/>
                <a:cs typeface="+mj-cs"/>
              </a:rPr>
            </a:br>
            <a:r>
              <a:rPr lang="en-US" altLang="pl-PL" sz="2300" kern="12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  <a:ea typeface="+mj-ea"/>
                <a:cs typeface="+mj-cs"/>
              </a:rPr>
              <a:t>PLASTIKOWY ZACHÓD SŁOŃCA 2050</a:t>
            </a:r>
            <a:br>
              <a:rPr lang="en-US" altLang="pl-PL" sz="2300" kern="1200" dirty="0">
                <a:latin typeface="+mj-lt"/>
                <a:ea typeface="+mj-ea"/>
                <a:cs typeface="+mj-cs"/>
              </a:rPr>
            </a:br>
            <a:r>
              <a:rPr lang="en-US" altLang="pl-PL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Michalina Chojnacka </a:t>
            </a:r>
            <a:r>
              <a:rPr lang="en-US" altLang="pl-PL" sz="23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</a:t>
            </a:r>
            <a:r>
              <a:rPr lang="en-US" altLang="pl-PL" sz="23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Aniela </a:t>
            </a:r>
            <a:r>
              <a:rPr lang="en-US" altLang="pl-PL" sz="2300" kern="120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Miodek</a:t>
            </a:r>
            <a:endParaRPr lang="en-US" altLang="pl-PL" sz="23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8674" name="Obraz 2" descr="Obraz zawierający Ludzka twarz, ubrania, osoba, napój bezalkoholowy&#10;&#10;Opis wygenerowany automatycznie">
            <a:extLst>
              <a:ext uri="{FF2B5EF4-FFF2-40B4-BE49-F238E27FC236}">
                <a16:creationId xmlns:a16="http://schemas.microsoft.com/office/drawing/2014/main" id="{C6269E2D-C48C-8965-06C1-97970E8B7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 rot="16200000">
            <a:off x="2728299" y="-518496"/>
            <a:ext cx="3642357" cy="589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topka — symbol zastępczy 5">
            <a:extLst>
              <a:ext uri="{FF2B5EF4-FFF2-40B4-BE49-F238E27FC236}">
                <a16:creationId xmlns:a16="http://schemas.microsoft.com/office/drawing/2014/main" id="{A5B597E3-F917-24D9-E3D9-6C61D04C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352651"/>
            <a:ext cx="629761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IX Powiatowy Konkurs Ekologiczny KREATYWNY RECYKLING „EKOLOGICZNY OBRAZ” </a:t>
            </a:r>
          </a:p>
        </p:txBody>
      </p:sp>
    </p:spTree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56" name="Group 28726">
            <a:extLst>
              <a:ext uri="{FF2B5EF4-FFF2-40B4-BE49-F238E27FC236}">
                <a16:creationId xmlns:a16="http://schemas.microsoft.com/office/drawing/2014/main" id="{90A61547-2555-4DE2-A37F-A53E54917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728" name="Straight Connector 28727">
              <a:extLst>
                <a:ext uri="{FF2B5EF4-FFF2-40B4-BE49-F238E27FC236}">
                  <a16:creationId xmlns:a16="http://schemas.microsoft.com/office/drawing/2014/main" id="{5C2447E0-8F0D-479C-94E4-82BC8EB68C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29" name="Straight Connector 28728">
              <a:extLst>
                <a:ext uri="{FF2B5EF4-FFF2-40B4-BE49-F238E27FC236}">
                  <a16:creationId xmlns:a16="http://schemas.microsoft.com/office/drawing/2014/main" id="{1F943397-DCDD-44CB-BBA9-9510B7698D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730" name="Rectangle 23">
              <a:extLst>
                <a:ext uri="{FF2B5EF4-FFF2-40B4-BE49-F238E27FC236}">
                  <a16:creationId xmlns:a16="http://schemas.microsoft.com/office/drawing/2014/main" id="{E2630ADC-31DB-4C48-AC4A-DAAE5A7B8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731" name="Rectangle 25">
              <a:extLst>
                <a:ext uri="{FF2B5EF4-FFF2-40B4-BE49-F238E27FC236}">
                  <a16:creationId xmlns:a16="http://schemas.microsoft.com/office/drawing/2014/main" id="{2CA5C44E-F54E-47E0-8989-4D8686B33C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732" name="Isosceles Triangle 28731">
              <a:extLst>
                <a:ext uri="{FF2B5EF4-FFF2-40B4-BE49-F238E27FC236}">
                  <a16:creationId xmlns:a16="http://schemas.microsoft.com/office/drawing/2014/main" id="{FF54E15E-830B-4375-A239-4C51954DEA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733" name="Rectangle 27">
              <a:extLst>
                <a:ext uri="{FF2B5EF4-FFF2-40B4-BE49-F238E27FC236}">
                  <a16:creationId xmlns:a16="http://schemas.microsoft.com/office/drawing/2014/main" id="{CB37E322-FF7E-4872-BD6B-50A48CBEA5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734" name="Rectangle 28">
              <a:extLst>
                <a:ext uri="{FF2B5EF4-FFF2-40B4-BE49-F238E27FC236}">
                  <a16:creationId xmlns:a16="http://schemas.microsoft.com/office/drawing/2014/main" id="{710D0C1E-D2F8-45B2-AE14-1AC8E976F7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735" name="Rectangle 29">
              <a:extLst>
                <a:ext uri="{FF2B5EF4-FFF2-40B4-BE49-F238E27FC236}">
                  <a16:creationId xmlns:a16="http://schemas.microsoft.com/office/drawing/2014/main" id="{3216331B-17D0-4167-ABD2-B2198058C2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736" name="Isosceles Triangle 28735">
              <a:extLst>
                <a:ext uri="{FF2B5EF4-FFF2-40B4-BE49-F238E27FC236}">
                  <a16:creationId xmlns:a16="http://schemas.microsoft.com/office/drawing/2014/main" id="{A53A7A96-3806-4BB3-91DE-6EED48AC78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737" name="Isosceles Triangle 28736">
              <a:extLst>
                <a:ext uri="{FF2B5EF4-FFF2-40B4-BE49-F238E27FC236}">
                  <a16:creationId xmlns:a16="http://schemas.microsoft.com/office/drawing/2014/main" id="{F8C2B86C-EE71-466E-8991-503F9C9C1B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" name="Tytuł 3">
            <a:extLst>
              <a:ext uri="{FF2B5EF4-FFF2-40B4-BE49-F238E27FC236}">
                <a16:creationId xmlns:a16="http://schemas.microsoft.com/office/drawing/2014/main" id="{26EF65ED-C8E2-BF6B-8207-7086363B68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30645" y="6268444"/>
            <a:ext cx="2230782" cy="46221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altLang="pl-PL" sz="3600"/>
              <a:t>koniec</a:t>
            </a:r>
          </a:p>
        </p:txBody>
      </p:sp>
      <p:pic>
        <p:nvPicPr>
          <p:cNvPr id="28674" name="Obraz 2" descr="Obraz zawierający osoba, Ludzka twarz, okulary/szklanki, Selfie&#10;&#10;Opis wygenerowany automatycznie">
            <a:extLst>
              <a:ext uri="{FF2B5EF4-FFF2-40B4-BE49-F238E27FC236}">
                <a16:creationId xmlns:a16="http://schemas.microsoft.com/office/drawing/2014/main" id="{C6269E2D-C48C-8965-06C1-97970E8B75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9091" t="16468" r="-1" b="17660"/>
          <a:stretch/>
        </p:blipFill>
        <p:spPr bwMode="auto">
          <a:xfrm>
            <a:off x="972609" y="869645"/>
            <a:ext cx="4030597" cy="512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 descr="Obraz zawierający obraz, ramka na zdjęcia, sztuka, Sztuki wizualne&#10;&#10;Opis wygenerowany automatycznie">
            <a:extLst>
              <a:ext uri="{FF2B5EF4-FFF2-40B4-BE49-F238E27FC236}">
                <a16:creationId xmlns:a16="http://schemas.microsoft.com/office/drawing/2014/main" id="{7228065B-9A58-A863-F65D-FC5D6846A9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484" t="14460" r="9897" b="16144"/>
          <a:stretch/>
        </p:blipFill>
        <p:spPr>
          <a:xfrm>
            <a:off x="5259020" y="869645"/>
            <a:ext cx="3754856" cy="512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0331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6B38B1-2974-913F-E678-46B2EE0EF0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9700" y="325438"/>
            <a:ext cx="9372600" cy="646112"/>
          </a:xfrm>
        </p:spPr>
        <p:txBody>
          <a:bodyPr/>
          <a:lstStyle/>
          <a:p>
            <a:r>
              <a:rPr lang="pl-PL" altLang="pl-PL"/>
              <a:t>Prezentacja uczestników projektu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08711FD7-FF90-853A-2F3B-EFB3886B65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09700" y="1565275"/>
            <a:ext cx="4686300" cy="647700"/>
          </a:xfrm>
        </p:spPr>
        <p:txBody>
          <a:bodyPr/>
          <a:lstStyle/>
          <a:p>
            <a:r>
              <a:rPr lang="pl-PL" altLang="pl-PL" dirty="0"/>
              <a:t>Michalina Chojnacka</a:t>
            </a:r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3AAF4002-F1E0-B3F6-B588-8B363B714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832D26-1080-46B0-8B70-1FCD611B374E}" type="datetime1">
              <a:rPr lang="pl-PL"/>
              <a:pPr>
                <a:defRPr/>
              </a:pPr>
              <a:t>27.03.2024</a:t>
            </a:fld>
            <a:endParaRPr lang="pl-PL" dirty="0"/>
          </a:p>
        </p:txBody>
      </p:sp>
      <p:sp>
        <p:nvSpPr>
          <p:cNvPr id="6" name="Stopka — symbol zastępczy 5">
            <a:extLst>
              <a:ext uri="{FF2B5EF4-FFF2-40B4-BE49-F238E27FC236}">
                <a16:creationId xmlns:a16="http://schemas.microsoft.com/office/drawing/2014/main" id="{CFC0370E-C3F0-3FB0-DFEA-FE1CDBA3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9700" y="6316824"/>
            <a:ext cx="7370406" cy="360204"/>
          </a:xfrm>
        </p:spPr>
        <p:txBody>
          <a:bodyPr/>
          <a:lstStyle/>
          <a:p>
            <a:pPr>
              <a:defRPr/>
            </a:pPr>
            <a:r>
              <a:rPr lang="pl-PL" dirty="0"/>
              <a:t>IX Powiatowy Konkurs Ekologiczny KREATYWNY RECYKLING „EKOLOGICZNY OBRAZ” </a:t>
            </a:r>
            <a:endParaRPr lang="pl-PL" dirty="0">
              <a:solidFill>
                <a:srgbClr val="000000"/>
              </a:solidFill>
            </a:endParaRP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53A27E57-10D3-86BF-099E-8A9D1C74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7563C-D6D1-4E55-B784-68860EA10BC5}" type="slidenum">
              <a:rPr lang="pl-PL"/>
              <a:pPr>
                <a:defRPr/>
              </a:pPr>
              <a:t>2</a:t>
            </a:fld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9D34F7A-A875-14BC-770D-62787E60CE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699" y="2430463"/>
            <a:ext cx="516875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pl-PL" altLang="pl-PL" dirty="0">
                <a:latin typeface="Corbel"/>
              </a:rPr>
              <a:t>Uczennica VII klasy Szkoły Podstawowej nr 4,  </a:t>
            </a:r>
            <a:endParaRPr lang="pl-PL" altLang="pl-PL" dirty="0"/>
          </a:p>
          <a:p>
            <a:pPr eaLnBrk="1" hangingPunct="1"/>
            <a:r>
              <a:rPr lang="pl-PL" altLang="pl-PL" dirty="0"/>
              <a:t>im. Janusza Kusocińskiego,  w Pogalewie Wielkim</a:t>
            </a:r>
          </a:p>
          <a:p>
            <a:pPr eaLnBrk="1" hangingPunct="1"/>
            <a:endParaRPr lang="pl-PL" altLang="pl-PL" dirty="0"/>
          </a:p>
          <a:p>
            <a:pPr eaLnBrk="1" hangingPunct="1"/>
            <a:r>
              <a:rPr lang="pl-PL" altLang="pl-PL" dirty="0"/>
              <a:t>Razem z Anielą Miodek tworzą kreatywny duet.</a:t>
            </a:r>
          </a:p>
          <a:p>
            <a:pPr eaLnBrk="1" hangingPunct="1"/>
            <a:endParaRPr lang="pl-PL" altLang="pl-PL" dirty="0"/>
          </a:p>
          <a:p>
            <a:pPr eaLnBrk="1" hangingPunct="1"/>
            <a:r>
              <a:rPr lang="pl-PL" altLang="pl-PL" dirty="0"/>
              <a:t>Od najmłodszych lat dziewczyny angażują się w  działania proekologiczne.</a:t>
            </a:r>
          </a:p>
          <a:p>
            <a:pPr eaLnBrk="1" hangingPunct="1"/>
            <a:endParaRPr lang="pl-PL" altLang="pl-PL" dirty="0"/>
          </a:p>
        </p:txBody>
      </p:sp>
      <p:pic>
        <p:nvPicPr>
          <p:cNvPr id="8200" name="Obraz 10" descr="Obraz zawierający ubrania, ściana, w pomieszczeniu, osoba&#10;&#10;Opis wygenerowany automatycznie">
            <a:extLst>
              <a:ext uri="{FF2B5EF4-FFF2-40B4-BE49-F238E27FC236}">
                <a16:creationId xmlns:a16="http://schemas.microsoft.com/office/drawing/2014/main" id="{52D3ABAF-43F5-CB01-BA97-EF20325F92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34091" t="4611" r="25141" b="59078"/>
          <a:stretch/>
        </p:blipFill>
        <p:spPr bwMode="auto">
          <a:xfrm>
            <a:off x="6890249" y="1440351"/>
            <a:ext cx="3073261" cy="36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450"/>
                            </p:stCondLst>
                            <p:childTnLst>
                              <p:par>
                                <p:cTn id="1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>
            <a:extLst>
              <a:ext uri="{FF2B5EF4-FFF2-40B4-BE49-F238E27FC236}">
                <a16:creationId xmlns:a16="http://schemas.microsoft.com/office/drawing/2014/main" id="{ED2122E3-03EE-B72C-82CC-47B2F68646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9700" y="325438"/>
            <a:ext cx="9372600" cy="646112"/>
          </a:xfrm>
        </p:spPr>
        <p:txBody>
          <a:bodyPr/>
          <a:lstStyle/>
          <a:p>
            <a:r>
              <a:rPr lang="pl-PL" altLang="pl-PL"/>
              <a:t>Prezentacja uczestników projektu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AA745621-ABBA-7BFF-0F8B-BB2F32DA36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82701" y="1595438"/>
            <a:ext cx="4597399" cy="646112"/>
          </a:xfrm>
        </p:spPr>
        <p:txBody>
          <a:bodyPr/>
          <a:lstStyle/>
          <a:p>
            <a:r>
              <a:rPr lang="pl-PL" altLang="pl-PL" dirty="0"/>
              <a:t>Aniela Miodek</a:t>
            </a:r>
          </a:p>
        </p:txBody>
      </p:sp>
      <p:sp>
        <p:nvSpPr>
          <p:cNvPr id="5" name="Data — symbol zastępczy 4">
            <a:extLst>
              <a:ext uri="{FF2B5EF4-FFF2-40B4-BE49-F238E27FC236}">
                <a16:creationId xmlns:a16="http://schemas.microsoft.com/office/drawing/2014/main" id="{774B3E16-C463-B00E-46E3-C336C59D3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832D26-1080-46B0-8B70-1FCD611B374E}" type="datetime1">
              <a:rPr lang="pl-PL"/>
              <a:pPr>
                <a:defRPr/>
              </a:pPr>
              <a:t>27.03.2024</a:t>
            </a:fld>
            <a:endParaRPr lang="pl-PL" dirty="0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A150884C-7AEA-DC0A-A670-6C9582E2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5CDEB-A578-488C-BEB6-C517883D1F00}" type="slidenum">
              <a:rPr lang="pl-PL"/>
              <a:pPr>
                <a:defRPr/>
              </a:pPr>
              <a:t>3</a:t>
            </a:fld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EFDB714D-45E5-2CC1-62F3-E70C88518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728" y="2238559"/>
            <a:ext cx="557416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r>
              <a:rPr lang="pl-PL" altLang="pl-PL" sz="2000" dirty="0">
                <a:latin typeface="Corbel"/>
              </a:rPr>
              <a:t>Uczennica VII klasy Szkoły Podstawowej nr 4,  </a:t>
            </a:r>
            <a:endParaRPr lang="pl-PL" altLang="pl-PL" sz="2000" dirty="0"/>
          </a:p>
          <a:p>
            <a:pPr eaLnBrk="1" hangingPunct="1"/>
            <a:r>
              <a:rPr lang="pl-PL" altLang="pl-PL" sz="2000" dirty="0"/>
              <a:t>im. Janusza Kusocińskiego,  w Pogalewie Wielkim</a:t>
            </a:r>
          </a:p>
          <a:p>
            <a:pPr eaLnBrk="1" hangingPunct="1"/>
            <a:endParaRPr lang="pl-PL" altLang="pl-PL" sz="2000" dirty="0"/>
          </a:p>
          <a:p>
            <a:pPr eaLnBrk="1" hangingPunct="1"/>
            <a:r>
              <a:rPr lang="pl-PL" altLang="pl-PL" sz="2000" dirty="0"/>
              <a:t>Razem z Michaliną Chojnacką łączą swoje zainteresowania tworząc pomysłowy duet.</a:t>
            </a:r>
          </a:p>
          <a:p>
            <a:pPr eaLnBrk="1" hangingPunct="1"/>
            <a:endParaRPr lang="pl-PL" altLang="pl-PL" sz="2000" dirty="0"/>
          </a:p>
          <a:p>
            <a:pPr eaLnBrk="1" hangingPunct="1"/>
            <a:r>
              <a:rPr lang="pl-PL" altLang="pl-PL" sz="2000" dirty="0"/>
              <a:t>Od najmłodszych lat obydwie przyjaciółki zaangażowane w  działania proekologiczne.</a:t>
            </a:r>
          </a:p>
          <a:p>
            <a:pPr eaLnBrk="1" hangingPunct="1"/>
            <a:endParaRPr lang="pl-PL" altLang="pl-PL" sz="2000" dirty="0"/>
          </a:p>
          <a:p>
            <a:pPr eaLnBrk="1" hangingPunct="1"/>
            <a:endParaRPr lang="pl-PL" altLang="pl-PL" sz="2000" dirty="0"/>
          </a:p>
          <a:p>
            <a:pPr eaLnBrk="1" hangingPunct="1"/>
            <a:endParaRPr lang="pl-PL" altLang="pl-PL" sz="2000" dirty="0"/>
          </a:p>
        </p:txBody>
      </p:sp>
      <p:pic>
        <p:nvPicPr>
          <p:cNvPr id="10247" name="Obraz 9" descr="Obraz zawierający ubrania, w pomieszczeniu, kreskówka, ściana&#10;&#10;Opis wygenerowany automatycznie">
            <a:extLst>
              <a:ext uri="{FF2B5EF4-FFF2-40B4-BE49-F238E27FC236}">
                <a16:creationId xmlns:a16="http://schemas.microsoft.com/office/drawing/2014/main" id="{2A6DEC8E-AA2E-112C-34DC-012E4EFDFB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l="13942" t="3421" r="24038" b="59210"/>
          <a:stretch/>
        </p:blipFill>
        <p:spPr bwMode="auto">
          <a:xfrm flipH="1">
            <a:off x="7018102" y="1437395"/>
            <a:ext cx="2847643" cy="3619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topka — symbol zastępczy 5">
            <a:extLst>
              <a:ext uri="{FF2B5EF4-FFF2-40B4-BE49-F238E27FC236}">
                <a16:creationId xmlns:a16="http://schemas.microsoft.com/office/drawing/2014/main" id="{97B85E6D-309D-2C67-75B2-4E437D3E0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9700" y="6316824"/>
            <a:ext cx="7370406" cy="360204"/>
          </a:xfrm>
        </p:spPr>
        <p:txBody>
          <a:bodyPr/>
          <a:lstStyle/>
          <a:p>
            <a:pPr>
              <a:defRPr/>
            </a:pPr>
            <a:r>
              <a:rPr lang="pl-PL" dirty="0"/>
              <a:t>IX Powiatowy Konkurs Ekologiczny KREATYWNY RECYKLING „EKOLOGICZNY OBRAZ” </a:t>
            </a:r>
            <a:endParaRPr lang="pl-PL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1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03A27F-F5F3-481C-18F6-A2BDAB076F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129" y="369651"/>
            <a:ext cx="9146383" cy="759337"/>
          </a:xfrm>
        </p:spPr>
        <p:txBody>
          <a:bodyPr/>
          <a:lstStyle/>
          <a:p>
            <a:r>
              <a:rPr lang="pl-PL" altLang="pl-PL" dirty="0"/>
              <a:t>Użyte materiały z recyklingu: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B1ED53CF-C493-62A7-1A13-CF7A8C31D4B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980129" y="1455576"/>
            <a:ext cx="7132573" cy="439718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altLang="pl-PL" sz="2200" dirty="0"/>
              <a:t>Opakowania po produktach spożywczych i chemicznych</a:t>
            </a:r>
          </a:p>
          <a:p>
            <a:r>
              <a:rPr lang="pl-PL" altLang="pl-PL" sz="2200" dirty="0"/>
              <a:t>Wypełnienia z przesyłek kurierskich</a:t>
            </a:r>
            <a:endParaRPr lang="pl-PL" sz="2200"/>
          </a:p>
          <a:p>
            <a:r>
              <a:rPr lang="pl-PL" altLang="pl-PL" sz="2200" dirty="0"/>
              <a:t>Folie bąbelkowe</a:t>
            </a:r>
          </a:p>
          <a:p>
            <a:r>
              <a:rPr lang="pl-PL" altLang="pl-PL" sz="2200" dirty="0"/>
              <a:t>Ażurowe papiery</a:t>
            </a:r>
          </a:p>
          <a:p>
            <a:r>
              <a:rPr lang="pl-PL" altLang="pl-PL" sz="2200" dirty="0"/>
              <a:t>Aluminiowe obudowy po podgrzewaczach t-lite</a:t>
            </a:r>
          </a:p>
          <a:p>
            <a:r>
              <a:rPr lang="pl-PL" altLang="pl-PL" sz="2200" dirty="0"/>
              <a:t>Butelki PET</a:t>
            </a:r>
          </a:p>
          <a:p>
            <a:r>
              <a:rPr lang="pl-PL" altLang="pl-PL" sz="2200" dirty="0"/>
              <a:t>Tektura</a:t>
            </a:r>
          </a:p>
          <a:p>
            <a:r>
              <a:rPr lang="pl-PL" altLang="pl-PL" sz="2200" dirty="0"/>
              <a:t>Nakrętka od słoika</a:t>
            </a:r>
          </a:p>
        </p:txBody>
      </p:sp>
      <p:graphicFrame>
        <p:nvGraphicFramePr>
          <p:cNvPr id="8" name="Zawartość — symbol zastępczy 7">
            <a:extLst>
              <a:ext uri="{FF2B5EF4-FFF2-40B4-BE49-F238E27FC236}">
                <a16:creationId xmlns:a16="http://schemas.microsoft.com/office/drawing/2014/main" id="{F7E62DB7-D3E5-2223-B19F-5824C93394C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71776052"/>
              </p:ext>
            </p:extLst>
          </p:nvPr>
        </p:nvGraphicFramePr>
        <p:xfrm>
          <a:off x="6400879" y="5650424"/>
          <a:ext cx="4465638" cy="36671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07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7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1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713">
                <a:tc>
                  <a:txBody>
                    <a:bodyPr/>
                    <a:lstStyle/>
                    <a:p>
                      <a:pPr rtl="0"/>
                      <a:r>
                        <a:rPr lang="pl-PL" sz="1800" noProof="0" dirty="0"/>
                        <a:t>Skład surowcowy</a:t>
                      </a:r>
                    </a:p>
                  </a:txBody>
                  <a:tcPr marL="91438" marR="91438" marT="45839" marB="45839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l-PL" sz="1800" noProof="0" dirty="0"/>
                        <a:t>100%</a:t>
                      </a:r>
                    </a:p>
                  </a:txBody>
                  <a:tcPr marL="91438" marR="91438" marT="45839" marB="45839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l-PL" sz="1800" noProof="0" dirty="0"/>
                        <a:t>recykling</a:t>
                      </a:r>
                    </a:p>
                  </a:txBody>
                  <a:tcPr marL="91438" marR="91438" marT="45839" marB="4583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Data — symbol zastępczy 5">
            <a:extLst>
              <a:ext uri="{FF2B5EF4-FFF2-40B4-BE49-F238E27FC236}">
                <a16:creationId xmlns:a16="http://schemas.microsoft.com/office/drawing/2014/main" id="{7A629DEA-365D-6ED2-9C60-45A31EA02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12D031-6520-4837-A1BE-AB90F209CD5A}" type="datetime1">
              <a:rPr lang="pl-PL"/>
              <a:pPr>
                <a:defRPr/>
              </a:pPr>
              <a:t>27.03.2024</a:t>
            </a:fld>
            <a:endParaRPr lang="pl-PL" dirty="0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34D232AB-2417-4437-3C73-122B6FEC6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924DF-8927-4A81-96F5-B20123BD9474}" type="slidenum">
              <a:rPr lang="pl-PL"/>
              <a:pPr>
                <a:defRPr/>
              </a:pPr>
              <a:t>4</a:t>
            </a:fld>
            <a:endParaRPr lang="pl-PL" dirty="0"/>
          </a:p>
        </p:txBody>
      </p:sp>
      <p:sp>
        <p:nvSpPr>
          <p:cNvPr id="10" name="Stopka — symbol zastępczy 5">
            <a:extLst>
              <a:ext uri="{FF2B5EF4-FFF2-40B4-BE49-F238E27FC236}">
                <a16:creationId xmlns:a16="http://schemas.microsoft.com/office/drawing/2014/main" id="{072DEE4F-38C3-E1AB-FF2E-B900C824C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9700" y="6316824"/>
            <a:ext cx="7370406" cy="360204"/>
          </a:xfrm>
        </p:spPr>
        <p:txBody>
          <a:bodyPr/>
          <a:lstStyle/>
          <a:p>
            <a:pPr>
              <a:defRPr/>
            </a:pPr>
            <a:r>
              <a:rPr lang="pl-PL" dirty="0"/>
              <a:t>IX Powiatowy Konkurs Ekologiczny KREATYWNY RECYKLING „EKOLOGICZNY OBRAZ” </a:t>
            </a:r>
            <a:endParaRPr lang="pl-PL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25"/>
                            </p:stCondLst>
                            <p:childTnLst>
                              <p:par>
                                <p:cTn id="1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925"/>
                            </p:stCondLst>
                            <p:childTnLst>
                              <p:par>
                                <p:cTn id="18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75"/>
                            </p:stCondLst>
                            <p:childTnLst>
                              <p:par>
                                <p:cTn id="21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625"/>
                            </p:stCondLst>
                            <p:childTnLst>
                              <p:par>
                                <p:cTn id="24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600"/>
                            </p:stCondLst>
                            <p:childTnLst>
                              <p:par>
                                <p:cTn id="27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850"/>
                            </p:stCondLst>
                            <p:childTnLst>
                              <p:par>
                                <p:cTn id="30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25"/>
                            </p:stCondLst>
                            <p:childTnLst>
                              <p:par>
                                <p:cTn id="33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25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DED579-BC67-BCB3-451A-95B5B5721A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0128" y="102799"/>
            <a:ext cx="9146383" cy="1219200"/>
          </a:xfrm>
        </p:spPr>
        <p:txBody>
          <a:bodyPr>
            <a:normAutofit fontScale="90000"/>
          </a:bodyPr>
          <a:lstStyle/>
          <a:p>
            <a:r>
              <a:rPr lang="pl-PL" altLang="pl-PL" dirty="0"/>
              <a:t>Sposób zbierania potrzebnych materiałów</a:t>
            </a:r>
            <a:br>
              <a:rPr lang="pl-PL" altLang="pl-PL" dirty="0"/>
            </a:br>
            <a:r>
              <a:rPr lang="pl-PL" altLang="pl-PL" dirty="0"/>
              <a:t> przeznaczonych do recyklingu:</a:t>
            </a:r>
          </a:p>
        </p:txBody>
      </p:sp>
      <p:graphicFrame>
        <p:nvGraphicFramePr>
          <p:cNvPr id="8" name="Zawartość — symbol zastępczy 7">
            <a:extLst>
              <a:ext uri="{FF2B5EF4-FFF2-40B4-BE49-F238E27FC236}">
                <a16:creationId xmlns:a16="http://schemas.microsoft.com/office/drawing/2014/main" id="{D6698DCF-5B32-9A1E-9C9B-48C873736DE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98611321"/>
              </p:ext>
            </p:extLst>
          </p:nvPr>
        </p:nvGraphicFramePr>
        <p:xfrm>
          <a:off x="1763644" y="4269434"/>
          <a:ext cx="8164285" cy="118903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8164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9037">
                <a:tc>
                  <a:txBody>
                    <a:bodyPr/>
                    <a:lstStyle/>
                    <a:p>
                      <a:pPr rtl="0"/>
                      <a:r>
                        <a:rPr lang="pl-PL" sz="1800" noProof="0" dirty="0"/>
                        <a:t>Wszystkie użyte materiały prócz kleju , to surowce wtórne, nadające się do recyklingu</a:t>
                      </a:r>
                    </a:p>
                    <a:p>
                      <a:pPr rtl="0"/>
                      <a:endParaRPr lang="pl-PL" sz="1800" noProof="0" dirty="0"/>
                    </a:p>
                  </a:txBody>
                  <a:tcPr marL="91438" marR="91438" marT="45732" marB="4573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Data — symbol zastępczy 5">
            <a:extLst>
              <a:ext uri="{FF2B5EF4-FFF2-40B4-BE49-F238E27FC236}">
                <a16:creationId xmlns:a16="http://schemas.microsoft.com/office/drawing/2014/main" id="{F5842D37-0CA3-17F9-FA1B-5E49FFE45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12D031-6520-4837-A1BE-AB90F209CD5A}" type="datetime1">
              <a:rPr lang="pl-PL"/>
              <a:pPr>
                <a:defRPr/>
              </a:pPr>
              <a:t>27.03.2024</a:t>
            </a:fld>
            <a:endParaRPr lang="pl-PL" dirty="0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04A495DA-1B3D-3066-20D8-DC6DE2480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836FF-7F61-412C-AEA6-38D414ED5B03}" type="slidenum">
              <a:rPr lang="pl-PL"/>
              <a:pPr>
                <a:defRPr/>
              </a:pPr>
              <a:t>5</a:t>
            </a:fld>
            <a:endParaRPr lang="pl-PL" dirty="0"/>
          </a:p>
        </p:txBody>
      </p:sp>
      <p:sp>
        <p:nvSpPr>
          <p:cNvPr id="9" name="Zawartość — symbol zastępczy 2">
            <a:extLst>
              <a:ext uri="{FF2B5EF4-FFF2-40B4-BE49-F238E27FC236}">
                <a16:creationId xmlns:a16="http://schemas.microsoft.com/office/drawing/2014/main" id="{916E6478-7F96-5AB3-9166-8D4E16ED4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908" y="1561306"/>
            <a:ext cx="8431672" cy="254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09550" indent="-209550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438150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6762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9048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1133475" indent="-153988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590675" indent="-153988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047875" indent="-153988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505075" indent="-153988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2962275" indent="-153988" fontAlgn="base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pl-PL" altLang="pl-PL" sz="2800" dirty="0"/>
              <a:t>Wszystkie materiały wykorzystane do wykonania pochodzą z posegregowanych odpadów</a:t>
            </a:r>
          </a:p>
          <a:p>
            <a:pPr eaLnBrk="1" hangingPunct="1"/>
            <a:endParaRPr lang="pl-PL" altLang="pl-PL" sz="2800" dirty="0"/>
          </a:p>
          <a:p>
            <a:pPr eaLnBrk="1" hangingPunct="1"/>
            <a:r>
              <a:rPr lang="pl-PL" altLang="pl-PL" sz="2800" dirty="0"/>
              <a:t>Materiały zbierane były w ciągu całego roku</a:t>
            </a:r>
          </a:p>
        </p:txBody>
      </p:sp>
      <p:sp>
        <p:nvSpPr>
          <p:cNvPr id="13" name="Stopka — symbol zastępczy 5">
            <a:extLst>
              <a:ext uri="{FF2B5EF4-FFF2-40B4-BE49-F238E27FC236}">
                <a16:creationId xmlns:a16="http://schemas.microsoft.com/office/drawing/2014/main" id="{64E27899-D68A-BA7A-782D-CBA2FF45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9700" y="6316824"/>
            <a:ext cx="7370406" cy="360204"/>
          </a:xfrm>
        </p:spPr>
        <p:txBody>
          <a:bodyPr/>
          <a:lstStyle/>
          <a:p>
            <a:pPr>
              <a:defRPr/>
            </a:pPr>
            <a:r>
              <a:rPr lang="pl-PL" dirty="0"/>
              <a:t>IX Powiatowy Konkurs Ekologiczny KREATYWNY RECYKLING „EKOLOGICZNY OBRAZ” </a:t>
            </a:r>
            <a:endParaRPr lang="pl-PL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00"/>
                            </p:stCondLst>
                            <p:childTnLst>
                              <p:par>
                                <p:cTn id="15" presetID="15" presetClass="emph" presetSubtype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725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1E4D4979-9102-1F11-9D28-D3F0B87809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08941" y="6427073"/>
            <a:ext cx="1000125" cy="228600"/>
          </a:xfrm>
        </p:spPr>
        <p:txBody>
          <a:bodyPr/>
          <a:lstStyle/>
          <a:p>
            <a:pPr>
              <a:defRPr/>
            </a:pPr>
            <a:fld id="{10A30033-AB84-40A7-8465-81BAC5369DD8}" type="datetime1">
              <a:rPr lang="pl-PL"/>
              <a:pPr>
                <a:defRPr/>
              </a:pPr>
              <a:t>27.03.2024</a:t>
            </a:fld>
            <a:endParaRPr lang="pl-PL" dirty="0"/>
          </a:p>
        </p:txBody>
      </p:sp>
      <p:pic>
        <p:nvPicPr>
          <p:cNvPr id="10" name="Symbol zastępczy obrazu 8" descr="Obraz zawierający puzzle&#10;&#10;Opis wygenerowany automatycznie">
            <a:extLst>
              <a:ext uri="{FF2B5EF4-FFF2-40B4-BE49-F238E27FC236}">
                <a16:creationId xmlns:a16="http://schemas.microsoft.com/office/drawing/2014/main" id="{30B59F9D-4511-933A-DD13-7EBDB5D33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21347" b="21347"/>
          <a:stretch/>
        </p:blipFill>
        <p:spPr bwMode="auto">
          <a:xfrm>
            <a:off x="1230256" y="3608388"/>
            <a:ext cx="3297237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ymbol zastępczy obrazu 8" descr="Obraz zawierający srebro, Klejnot, w pomieszczeniu&#10;&#10;Opis wygenerowany automatycznie">
            <a:extLst>
              <a:ext uri="{FF2B5EF4-FFF2-40B4-BE49-F238E27FC236}">
                <a16:creationId xmlns:a16="http://schemas.microsoft.com/office/drawing/2014/main" id="{51DB8302-9319-BE91-A2DA-7C741E21C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21315" b="21315"/>
          <a:stretch/>
        </p:blipFill>
        <p:spPr bwMode="auto">
          <a:xfrm>
            <a:off x="4719809" y="987425"/>
            <a:ext cx="32956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ymbol zastępczy obrazu 8" descr="Obraz zawierający napój bezalkoholowy, napój, tekst, Plastikowa butelka&#10;&#10;Opis wygenerowany automatycznie">
            <a:extLst>
              <a:ext uri="{FF2B5EF4-FFF2-40B4-BE49-F238E27FC236}">
                <a16:creationId xmlns:a16="http://schemas.microsoft.com/office/drawing/2014/main" id="{1ABEF990-CAD5-3451-8CE4-D7516B834E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t="21329" b="21329"/>
          <a:stretch/>
        </p:blipFill>
        <p:spPr bwMode="auto">
          <a:xfrm>
            <a:off x="8207778" y="1022350"/>
            <a:ext cx="32972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ymbol zastępczy obrazu 8" descr="Obraz zawierający podłoga, drewniany, w pomieszczeniu, pudełko&#10;&#10;Opis wygenerowany automatycznie">
            <a:extLst>
              <a:ext uri="{FF2B5EF4-FFF2-40B4-BE49-F238E27FC236}">
                <a16:creationId xmlns:a16="http://schemas.microsoft.com/office/drawing/2014/main" id="{F2B47C09-C0FB-0560-2CDC-2C1070915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21315" b="21315"/>
          <a:stretch/>
        </p:blipFill>
        <p:spPr bwMode="auto">
          <a:xfrm>
            <a:off x="4739257" y="3651250"/>
            <a:ext cx="32956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16" descr="Obraz zawierający podłoga, w pomieszczeniu, drewno, drewniany&#10;&#10;Opis wygenerowany automatycznie">
            <a:extLst>
              <a:ext uri="{FF2B5EF4-FFF2-40B4-BE49-F238E27FC236}">
                <a16:creationId xmlns:a16="http://schemas.microsoft.com/office/drawing/2014/main" id="{DACDBF34-F659-C6D6-B7AE-B1A72E58E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952" r="952"/>
          <a:stretch/>
        </p:blipFill>
        <p:spPr bwMode="auto">
          <a:xfrm>
            <a:off x="1230252" y="987425"/>
            <a:ext cx="32972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Symbol zastępczy obrazu 8" descr="Obraz zawierający Akcesoria modowe, podłoga, włókno, w pomieszczeniu&#10;&#10;Opis wygenerowany automatycznie">
            <a:extLst>
              <a:ext uri="{FF2B5EF4-FFF2-40B4-BE49-F238E27FC236}">
                <a16:creationId xmlns:a16="http://schemas.microsoft.com/office/drawing/2014/main" id="{F643769D-9B06-9A31-4E01-CE2D90060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t="21347" b="21347"/>
          <a:stretch/>
        </p:blipFill>
        <p:spPr bwMode="auto">
          <a:xfrm>
            <a:off x="8198060" y="3659188"/>
            <a:ext cx="3297238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umer slajdu — symbol zastępczy 4">
            <a:extLst>
              <a:ext uri="{FF2B5EF4-FFF2-40B4-BE49-F238E27FC236}">
                <a16:creationId xmlns:a16="http://schemas.microsoft.com/office/drawing/2014/main" id="{775A2307-47C4-E8E7-824F-1BBFA71A37EC}"/>
              </a:ext>
            </a:extLst>
          </p:cNvPr>
          <p:cNvSpPr txBox="1">
            <a:spLocks/>
          </p:cNvSpPr>
          <p:nvPr/>
        </p:nvSpPr>
        <p:spPr>
          <a:xfrm>
            <a:off x="10647254" y="6400800"/>
            <a:ext cx="10670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6DFA77B-AEFE-4FA2-8B40-9C5BC93F993C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  <p:sp>
        <p:nvSpPr>
          <p:cNvPr id="15" name="Stopka — symbol zastępczy 5">
            <a:extLst>
              <a:ext uri="{FF2B5EF4-FFF2-40B4-BE49-F238E27FC236}">
                <a16:creationId xmlns:a16="http://schemas.microsoft.com/office/drawing/2014/main" id="{C0F90988-1B16-49DA-067B-16AE4EF55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9700" y="6316824"/>
            <a:ext cx="7370406" cy="360204"/>
          </a:xfrm>
        </p:spPr>
        <p:txBody>
          <a:bodyPr/>
          <a:lstStyle/>
          <a:p>
            <a:pPr>
              <a:defRPr/>
            </a:pPr>
            <a:r>
              <a:rPr lang="pl-PL" dirty="0"/>
              <a:t>IX Powiatowy Konkurs Ekologiczny KREATYWNY RECYKLING „EKOLOGICZNY OBRAZ” </a:t>
            </a:r>
          </a:p>
        </p:txBody>
      </p:sp>
      <p:sp>
        <p:nvSpPr>
          <p:cNvPr id="19" name="Tytuł 1">
            <a:extLst>
              <a:ext uri="{FF2B5EF4-FFF2-40B4-BE49-F238E27FC236}">
                <a16:creationId xmlns:a16="http://schemas.microsoft.com/office/drawing/2014/main" id="{81DCCA0D-D18C-2163-1E27-BE9B8CE0EB29}"/>
              </a:ext>
            </a:extLst>
          </p:cNvPr>
          <p:cNvSpPr>
            <a:spLocks noGrp="1"/>
          </p:cNvSpPr>
          <p:nvPr/>
        </p:nvSpPr>
        <p:spPr>
          <a:xfrm>
            <a:off x="1385887" y="295275"/>
            <a:ext cx="8839200" cy="5492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Proces tworzenia – zebrane </a:t>
            </a: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materiały</a:t>
            </a:r>
          </a:p>
        </p:txBody>
      </p:sp>
    </p:spTree>
  </p:cSld>
  <p:clrMapOvr>
    <a:masterClrMapping/>
  </p:clrMapOvr>
  <p:transition spd="med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C516C2CD-C78B-377B-C9D0-BFA4CAEB97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4269" y="6400800"/>
            <a:ext cx="1000125" cy="228600"/>
          </a:xfrm>
        </p:spPr>
        <p:txBody>
          <a:bodyPr/>
          <a:lstStyle/>
          <a:p>
            <a:pPr>
              <a:defRPr/>
            </a:pPr>
            <a:fld id="{10A30033-AB84-40A7-8465-81BAC5369DD8}" type="datetime1">
              <a:rPr lang="pl-PL"/>
              <a:pPr>
                <a:defRPr/>
              </a:pPr>
              <a:t>27.03.2024</a:t>
            </a:fld>
            <a:endParaRPr lang="pl-PL" dirty="0"/>
          </a:p>
        </p:txBody>
      </p:sp>
      <p:pic>
        <p:nvPicPr>
          <p:cNvPr id="10" name="Symbol zastępczy obrazu 8" descr="Obraz zawierający Materiał naturalny, drewno, podłoga, drewniany&#10;&#10;Opis wygenerowany automatycznie">
            <a:extLst>
              <a:ext uri="{FF2B5EF4-FFF2-40B4-BE49-F238E27FC236}">
                <a16:creationId xmlns:a16="http://schemas.microsoft.com/office/drawing/2014/main" id="{56209BE5-8234-5504-DD72-928333F2B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21339" b="21339"/>
          <a:stretch/>
        </p:blipFill>
        <p:spPr bwMode="auto">
          <a:xfrm>
            <a:off x="1395845" y="3635375"/>
            <a:ext cx="3246438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ymbol zastępczy obrazu 8" descr="Obraz zawierający list, koperta, Produkty papierowe, papier&#10;&#10;Opis wygenerowany automatycznie">
            <a:extLst>
              <a:ext uri="{FF2B5EF4-FFF2-40B4-BE49-F238E27FC236}">
                <a16:creationId xmlns:a16="http://schemas.microsoft.com/office/drawing/2014/main" id="{FE59E88A-70D3-BAD9-4485-70906FF2E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21333" b="21333"/>
          <a:stretch/>
        </p:blipFill>
        <p:spPr bwMode="auto">
          <a:xfrm>
            <a:off x="4798572" y="1031875"/>
            <a:ext cx="32956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ymbol zastępczy obrazu 8" descr="Obraz zawierający tekst, podłoga, zabawka, plastik&#10;&#10;Opis wygenerowany automatycznie">
            <a:extLst>
              <a:ext uri="{FF2B5EF4-FFF2-40B4-BE49-F238E27FC236}">
                <a16:creationId xmlns:a16="http://schemas.microsoft.com/office/drawing/2014/main" id="{5D3E02F0-DF8D-03C7-B599-F1DBA4999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t="21339" b="21339"/>
          <a:stretch/>
        </p:blipFill>
        <p:spPr bwMode="auto">
          <a:xfrm>
            <a:off x="8215174" y="1050924"/>
            <a:ext cx="3297121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ymbol zastępczy obrazu 8" descr="Obraz zawierający jedzenie, tekst, w pomieszczeniu, podłoga&#10;&#10;Opis wygenerowany automatycznie">
            <a:extLst>
              <a:ext uri="{FF2B5EF4-FFF2-40B4-BE49-F238E27FC236}">
                <a16:creationId xmlns:a16="http://schemas.microsoft.com/office/drawing/2014/main" id="{D335D3E3-7257-D5F2-461F-F92C842C0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21339" b="21339"/>
          <a:stretch/>
        </p:blipFill>
        <p:spPr bwMode="auto">
          <a:xfrm>
            <a:off x="4823982" y="3679825"/>
            <a:ext cx="3246438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16" descr="Obraz zawierający Sztuka dziecięca, plastik, w pomieszczeniu&#10;&#10;Opis wygenerowany automatycznie">
            <a:extLst>
              <a:ext uri="{FF2B5EF4-FFF2-40B4-BE49-F238E27FC236}">
                <a16:creationId xmlns:a16="http://schemas.microsoft.com/office/drawing/2014/main" id="{73AAD420-BCDF-7CCC-27A3-F8562A9DB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t="21315" b="21315"/>
          <a:stretch/>
        </p:blipFill>
        <p:spPr bwMode="auto">
          <a:xfrm>
            <a:off x="1384444" y="1011238"/>
            <a:ext cx="32956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Symbol zastępczy obrazu 8" descr="Obraz zawierający podłoga, w pomieszczeniu, drewno&#10;&#10;Opis wygenerowany automatycznie">
            <a:extLst>
              <a:ext uri="{FF2B5EF4-FFF2-40B4-BE49-F238E27FC236}">
                <a16:creationId xmlns:a16="http://schemas.microsoft.com/office/drawing/2014/main" id="{0E02C8E9-C7F6-A684-5F17-1073DEF5D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l="976" r="976"/>
          <a:stretch/>
        </p:blipFill>
        <p:spPr bwMode="auto">
          <a:xfrm>
            <a:off x="8200583" y="3639417"/>
            <a:ext cx="32956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umer slajdu — symbol zastępczy 4">
            <a:extLst>
              <a:ext uri="{FF2B5EF4-FFF2-40B4-BE49-F238E27FC236}">
                <a16:creationId xmlns:a16="http://schemas.microsoft.com/office/drawing/2014/main" id="{0E73CD03-BF42-AE8A-73B7-234461BE27E2}"/>
              </a:ext>
            </a:extLst>
          </p:cNvPr>
          <p:cNvSpPr txBox="1">
            <a:spLocks/>
          </p:cNvSpPr>
          <p:nvPr/>
        </p:nvSpPr>
        <p:spPr>
          <a:xfrm>
            <a:off x="10609938" y="6400800"/>
            <a:ext cx="10670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6DFA77B-AEFE-4FA2-8B40-9C5BC93F993C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  <p:sp>
        <p:nvSpPr>
          <p:cNvPr id="14" name="Stopka — symbol zastępczy 5">
            <a:extLst>
              <a:ext uri="{FF2B5EF4-FFF2-40B4-BE49-F238E27FC236}">
                <a16:creationId xmlns:a16="http://schemas.microsoft.com/office/drawing/2014/main" id="{0753BDD7-920C-2FBA-9A12-3208529F1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9700" y="6316824"/>
            <a:ext cx="7370406" cy="360204"/>
          </a:xfrm>
        </p:spPr>
        <p:txBody>
          <a:bodyPr/>
          <a:lstStyle/>
          <a:p>
            <a:pPr>
              <a:defRPr/>
            </a:pPr>
            <a:r>
              <a:rPr lang="pl-PL" dirty="0"/>
              <a:t>IX Powiatowy Konkurs Ekologiczny KREATYWNY RECYKLING „EKOLOGICZNY OBRAZ” </a:t>
            </a:r>
          </a:p>
        </p:txBody>
      </p:sp>
      <p:sp>
        <p:nvSpPr>
          <p:cNvPr id="23" name="Tytuł 1">
            <a:extLst>
              <a:ext uri="{FF2B5EF4-FFF2-40B4-BE49-F238E27FC236}">
                <a16:creationId xmlns:a16="http://schemas.microsoft.com/office/drawing/2014/main" id="{81DCCA0D-D18C-2163-1E27-BE9B8CE0EB29}"/>
              </a:ext>
            </a:extLst>
          </p:cNvPr>
          <p:cNvSpPr>
            <a:spLocks noGrp="1"/>
          </p:cNvSpPr>
          <p:nvPr/>
        </p:nvSpPr>
        <p:spPr>
          <a:xfrm>
            <a:off x="1385887" y="295275"/>
            <a:ext cx="8839200" cy="5492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Proces tworzenia – zebrane </a:t>
            </a: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materiały</a:t>
            </a:r>
          </a:p>
        </p:txBody>
      </p:sp>
    </p:spTree>
  </p:cSld>
  <p:clrMapOvr>
    <a:masterClrMapping/>
  </p:clrMapOvr>
  <p:transition spd="med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6D0FB9-C554-59C7-5CAB-573177621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457" y="267494"/>
            <a:ext cx="8839200" cy="5492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 tworzenia – wykonanie</a:t>
            </a:r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1717E0A4-9C5B-C8EA-BD29-B9EFB10160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19594" y="6361906"/>
            <a:ext cx="1000125" cy="228600"/>
          </a:xfrm>
        </p:spPr>
        <p:txBody>
          <a:bodyPr/>
          <a:lstStyle/>
          <a:p>
            <a:pPr>
              <a:defRPr/>
            </a:pPr>
            <a:fld id="{10A30033-AB84-40A7-8465-81BAC5369DD8}" type="datetime1">
              <a:rPr lang="pl-PL"/>
              <a:pPr>
                <a:defRPr/>
              </a:pPr>
              <a:t>27.03.2024</a:t>
            </a:fld>
            <a:endParaRPr lang="pl-PL" dirty="0"/>
          </a:p>
        </p:txBody>
      </p:sp>
      <p:pic>
        <p:nvPicPr>
          <p:cNvPr id="10" name="Symbol zastępczy obrazu 8" descr="Obraz zawierający opalenizna, ziemia&#10;&#10;Opis wygenerowany automatycznie">
            <a:extLst>
              <a:ext uri="{FF2B5EF4-FFF2-40B4-BE49-F238E27FC236}">
                <a16:creationId xmlns:a16="http://schemas.microsoft.com/office/drawing/2014/main" id="{200A6474-9C9C-E4A8-FD4C-1A202FC541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9174" t="8694" r="-613" b="4063"/>
          <a:stretch/>
        </p:blipFill>
        <p:spPr bwMode="auto">
          <a:xfrm rot="5400000">
            <a:off x="1781489" y="3317717"/>
            <a:ext cx="2547950" cy="326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Symbol zastępczy obrazu 8" descr="Obraz zawierający narzędzie, wiertło, ziemia, drewno&#10;&#10;Opis wygenerowany automatycznie">
            <a:extLst>
              <a:ext uri="{FF2B5EF4-FFF2-40B4-BE49-F238E27FC236}">
                <a16:creationId xmlns:a16="http://schemas.microsoft.com/office/drawing/2014/main" id="{2D8C5E6D-A37F-43D8-D049-87D15F125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l="945" r="945"/>
          <a:stretch/>
        </p:blipFill>
        <p:spPr bwMode="auto">
          <a:xfrm>
            <a:off x="4812715" y="1031875"/>
            <a:ext cx="32956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Symbol zastępczy obrazu 8" descr="Obraz zawierający narzędzie, w pomieszczeniu, wiertło, czerwony&#10;&#10;Opis wygenerowany automatycznie">
            <a:extLst>
              <a:ext uri="{FF2B5EF4-FFF2-40B4-BE49-F238E27FC236}">
                <a16:creationId xmlns:a16="http://schemas.microsoft.com/office/drawing/2014/main" id="{659A63DE-16D3-ED8B-BB70-C1A8A1747D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936" r="936"/>
          <a:stretch/>
        </p:blipFill>
        <p:spPr bwMode="auto">
          <a:xfrm>
            <a:off x="8201216" y="1022931"/>
            <a:ext cx="3297121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Symbol zastępczy obrazu 8" descr="Obraz zawierający w pomieszczeniu, stół, podłoga, drewniany&#10;&#10;Opis wygenerowany automatycznie">
            <a:extLst>
              <a:ext uri="{FF2B5EF4-FFF2-40B4-BE49-F238E27FC236}">
                <a16:creationId xmlns:a16="http://schemas.microsoft.com/office/drawing/2014/main" id="{3F6743E1-F9A7-BA01-F3F9-DEA42B95F0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l="2169" t="12353" b="77"/>
          <a:stretch/>
        </p:blipFill>
        <p:spPr bwMode="auto">
          <a:xfrm rot="-5400000">
            <a:off x="5156989" y="3271966"/>
            <a:ext cx="2566937" cy="329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16" descr="Obraz zawierający papier, list, Produkty papierowe, Papier rysunkowy&#10;&#10;Opis wygenerowany automatycznie">
            <a:extLst>
              <a:ext uri="{FF2B5EF4-FFF2-40B4-BE49-F238E27FC236}">
                <a16:creationId xmlns:a16="http://schemas.microsoft.com/office/drawing/2014/main" id="{CBACAB36-8C8B-64AB-225A-E3F3F156CB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/>
          <a:srcRect l="976" r="976"/>
          <a:stretch/>
        </p:blipFill>
        <p:spPr bwMode="auto">
          <a:xfrm>
            <a:off x="1407734" y="1011238"/>
            <a:ext cx="32956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Symbol zastępczy obrazu 8" descr="Obraz zawierający osoba, ubrania, w pomieszczeniu, sztuka&#10;&#10;Opis wygenerowany automatycznie">
            <a:extLst>
              <a:ext uri="{FF2B5EF4-FFF2-40B4-BE49-F238E27FC236}">
                <a16:creationId xmlns:a16="http://schemas.microsoft.com/office/drawing/2014/main" id="{344070FA-5337-4AF0-048A-79727DD6F4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/>
          <a:srcRect t="21315" b="21315"/>
          <a:stretch/>
        </p:blipFill>
        <p:spPr bwMode="auto">
          <a:xfrm>
            <a:off x="8205403" y="3648843"/>
            <a:ext cx="329565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umer slajdu — symbol zastępczy 4">
            <a:extLst>
              <a:ext uri="{FF2B5EF4-FFF2-40B4-BE49-F238E27FC236}">
                <a16:creationId xmlns:a16="http://schemas.microsoft.com/office/drawing/2014/main" id="{69BF11CC-BA73-0B66-5A86-606A2E873DC7}"/>
              </a:ext>
            </a:extLst>
          </p:cNvPr>
          <p:cNvSpPr txBox="1">
            <a:spLocks/>
          </p:cNvSpPr>
          <p:nvPr/>
        </p:nvSpPr>
        <p:spPr>
          <a:xfrm>
            <a:off x="10609938" y="6400800"/>
            <a:ext cx="10670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26DFA77B-AEFE-4FA2-8B40-9C5BC93F993C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  <p:sp>
        <p:nvSpPr>
          <p:cNvPr id="8" name="Stopka — symbol zastępczy 5">
            <a:extLst>
              <a:ext uri="{FF2B5EF4-FFF2-40B4-BE49-F238E27FC236}">
                <a16:creationId xmlns:a16="http://schemas.microsoft.com/office/drawing/2014/main" id="{B63BA8B8-C921-B7ED-590A-781C71DA2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9700" y="6316824"/>
            <a:ext cx="7370406" cy="360204"/>
          </a:xfrm>
        </p:spPr>
        <p:txBody>
          <a:bodyPr/>
          <a:lstStyle/>
          <a:p>
            <a:pPr>
              <a:defRPr/>
            </a:pPr>
            <a:r>
              <a:rPr lang="pl-PL" dirty="0"/>
              <a:t>IX Powiatowy Konkurs Ekologiczny KREATYWNY RECYKLING „EKOLOGICZNY OBRAZ” </a:t>
            </a:r>
          </a:p>
        </p:txBody>
      </p:sp>
    </p:spTree>
  </p:cSld>
  <p:clrMapOvr>
    <a:masterClrMapping/>
  </p:clrMapOvr>
  <p:transition spd="med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roup 25">
            <a:extLst>
              <a:ext uri="{FF2B5EF4-FFF2-40B4-BE49-F238E27FC236}">
                <a16:creationId xmlns:a16="http://schemas.microsoft.com/office/drawing/2014/main" id="{1EA3DE74-31A6-48AD-8C0A-E33A679B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FFDDEBC-790E-43B4-8282-92702E0A89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3F624CC-585A-4177-8E95-77462EA619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B18999F3-4745-477E-B6DA-E5B0BCD53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B780C728-EC47-4108-8DC4-B5ACDAD0B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E5535F23-07A0-49FD-BF88-208C0FBEE0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944D95CD-2ADB-4E41-AFD2-5ED06FD6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36509339-BF07-4ED1-B1DA-74D2D956F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6317DACF-CCA7-442B-B867-2CF567E4BF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7E917ACA-0CB0-4A07-9594-33E63B91B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21DF86A2-1E2E-48FD-8EF7-F9D6744FA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89" name="Rectangle 37">
            <a:extLst>
              <a:ext uri="{FF2B5EF4-FFF2-40B4-BE49-F238E27FC236}">
                <a16:creationId xmlns:a16="http://schemas.microsoft.com/office/drawing/2014/main" id="{015E3E78-BF51-4607-86CE-A0299B88F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Symbol zastępczy obrazu 8" descr="Obraz zawierający osoba, paznokieć, w pomieszczeniu, tkactwo&#10;&#10;Opis wygenerowany automatycznie">
            <a:extLst>
              <a:ext uri="{FF2B5EF4-FFF2-40B4-BE49-F238E27FC236}">
                <a16:creationId xmlns:a16="http://schemas.microsoft.com/office/drawing/2014/main" id="{A3037D17-CF54-92D5-6E75-F6590D594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</a:blip>
          <a:srcRect t="20958" b="8215"/>
          <a:stretch/>
        </p:blipFill>
        <p:spPr bwMode="auto">
          <a:xfrm>
            <a:off x="20" y="10"/>
            <a:ext cx="7259971" cy="6856105"/>
          </a:xfrm>
          <a:custGeom>
            <a:avLst/>
            <a:gdLst/>
            <a:ahLst/>
            <a:cxnLst/>
            <a:rect l="l" t="t" r="r" b="b"/>
            <a:pathLst>
              <a:path w="7259991" h="6856115">
                <a:moveTo>
                  <a:pt x="0" y="0"/>
                </a:moveTo>
                <a:lnTo>
                  <a:pt x="5841644" y="0"/>
                </a:lnTo>
                <a:lnTo>
                  <a:pt x="7253976" y="4479990"/>
                </a:lnTo>
                <a:lnTo>
                  <a:pt x="7259991" y="4484422"/>
                </a:lnTo>
                <a:lnTo>
                  <a:pt x="5514446" y="6852824"/>
                </a:lnTo>
                <a:lnTo>
                  <a:pt x="6776547" y="6852824"/>
                </a:lnTo>
                <a:lnTo>
                  <a:pt x="6776547" y="6856115"/>
                </a:lnTo>
                <a:lnTo>
                  <a:pt x="0" y="685611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72CB75B3-F7F2-3A73-18B9-27ECE8778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724" y="2404534"/>
            <a:ext cx="5669280" cy="164630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 </a:t>
            </a:r>
            <a:r>
              <a:rPr lang="en-US" sz="5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tworzenia</a:t>
            </a:r>
            <a:r>
              <a:rPr lang="en-US" sz="5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54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wykonanie</a:t>
            </a:r>
          </a:p>
        </p:txBody>
      </p:sp>
      <p:pic>
        <p:nvPicPr>
          <p:cNvPr id="16" name="Symbol zastępczy obrazu 8" descr="Obraz zawierający w pomieszczeniu, stół, podłoga, drewniany&#10;&#10;Opis wygenerowany automatycznie">
            <a:extLst>
              <a:ext uri="{FF2B5EF4-FFF2-40B4-BE49-F238E27FC236}">
                <a16:creationId xmlns:a16="http://schemas.microsoft.com/office/drawing/2014/main" id="{6DC0E883-36BE-BE08-8093-70588428D7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/>
          <a:srcRect t="40334" r="-2" b="32473"/>
          <a:stretch/>
        </p:blipFill>
        <p:spPr bwMode="auto">
          <a:xfrm>
            <a:off x="5883879" y="10"/>
            <a:ext cx="6304947" cy="2285990"/>
          </a:xfrm>
          <a:custGeom>
            <a:avLst/>
            <a:gdLst/>
            <a:ahLst/>
            <a:cxnLst/>
            <a:rect l="l" t="t" r="r" b="b"/>
            <a:pathLst>
              <a:path w="6304947" h="2286000">
                <a:moveTo>
                  <a:pt x="0" y="0"/>
                </a:moveTo>
                <a:lnTo>
                  <a:pt x="6304947" y="0"/>
                </a:lnTo>
                <a:lnTo>
                  <a:pt x="6304947" y="2286000"/>
                </a:lnTo>
                <a:lnTo>
                  <a:pt x="720670" y="2286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" name="Isosceles Triangle 39">
            <a:extLst>
              <a:ext uri="{FF2B5EF4-FFF2-40B4-BE49-F238E27FC236}">
                <a16:creationId xmlns:a16="http://schemas.microsoft.com/office/drawing/2014/main" id="{AFCFD6D8-B11A-4FF8-AA6D-F63F472A2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Symbol zastępczy obrazu 8" descr="Obraz zawierający osoba, ubrania, w pomieszczeniu, sztuka&#10;&#10;Opis wygenerowany automatycznie">
            <a:extLst>
              <a:ext uri="{FF2B5EF4-FFF2-40B4-BE49-F238E27FC236}">
                <a16:creationId xmlns:a16="http://schemas.microsoft.com/office/drawing/2014/main" id="{D4261D0F-DAF9-D429-CC61-932319127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t="28270" r="-1" b="41028"/>
          <a:stretch/>
        </p:blipFill>
        <p:spPr bwMode="auto">
          <a:xfrm>
            <a:off x="6604548" y="2286000"/>
            <a:ext cx="5584275" cy="2286000"/>
          </a:xfrm>
          <a:custGeom>
            <a:avLst/>
            <a:gdLst/>
            <a:ahLst/>
            <a:cxnLst/>
            <a:rect l="l" t="t" r="r" b="b"/>
            <a:pathLst>
              <a:path w="5584275" h="2286000">
                <a:moveTo>
                  <a:pt x="0" y="0"/>
                </a:moveTo>
                <a:lnTo>
                  <a:pt x="5584275" y="0"/>
                </a:lnTo>
                <a:lnTo>
                  <a:pt x="5584275" y="2286000"/>
                </a:lnTo>
                <a:lnTo>
                  <a:pt x="626046" y="2286000"/>
                </a:lnTo>
                <a:lnTo>
                  <a:pt x="692258" y="219587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Symbol zastępczy obrazu 8" descr="Obraz zawierający ramka na zdjęcia, Prostokąt, w pomieszczeniu&#10;&#10;Opis wygenerowany automatycznie">
            <a:extLst>
              <a:ext uri="{FF2B5EF4-FFF2-40B4-BE49-F238E27FC236}">
                <a16:creationId xmlns:a16="http://schemas.microsoft.com/office/drawing/2014/main" id="{A7DA8BD0-836F-D6CE-404E-5A3E6B797F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t="12099" r="-1" b="62083"/>
          <a:stretch/>
        </p:blipFill>
        <p:spPr bwMode="auto">
          <a:xfrm>
            <a:off x="5551112" y="4572000"/>
            <a:ext cx="6640888" cy="2286000"/>
          </a:xfrm>
          <a:custGeom>
            <a:avLst/>
            <a:gdLst/>
            <a:ahLst/>
            <a:cxnLst/>
            <a:rect l="l" t="t" r="r" b="b"/>
            <a:pathLst>
              <a:path w="6640888" h="2286000">
                <a:moveTo>
                  <a:pt x="1679482" y="0"/>
                </a:moveTo>
                <a:lnTo>
                  <a:pt x="6640888" y="0"/>
                </a:lnTo>
                <a:lnTo>
                  <a:pt x="6640888" y="2286000"/>
                </a:lnTo>
                <a:lnTo>
                  <a:pt x="0" y="2286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topka — symbol zastępczy 5">
            <a:extLst>
              <a:ext uri="{FF2B5EF4-FFF2-40B4-BE49-F238E27FC236}">
                <a16:creationId xmlns:a16="http://schemas.microsoft.com/office/drawing/2014/main" id="{2D20ED67-134E-38C5-0B75-0B717153D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IX Powiatowy Konkurs Ekologiczny KREATYWNY RECYKLING „EKOLOGICZNY OBRAZ” </a:t>
            </a:r>
          </a:p>
        </p:txBody>
      </p:sp>
      <p:sp>
        <p:nvSpPr>
          <p:cNvPr id="6" name="Symbol zastępczy daty 5">
            <a:extLst>
              <a:ext uri="{FF2B5EF4-FFF2-40B4-BE49-F238E27FC236}">
                <a16:creationId xmlns:a16="http://schemas.microsoft.com/office/drawing/2014/main" id="{59B87CB1-CD70-8A30-6AF1-EEDA03C1B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0A30033-AB84-40A7-8465-81BAC5369DD8}" type="datetime1">
              <a:rPr lang="pl-PL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27.03.2024</a:t>
            </a:fld>
            <a:endParaRPr lang="pl-PL">
              <a:solidFill>
                <a:srgbClr val="FFFFFF"/>
              </a:solidFill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88C99AB-45DB-579B-4EBA-756B60D8D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884551F-C1E7-4651-AEE1-C53836922FF9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91" name="Rectangle 29">
            <a:extLst>
              <a:ext uri="{FF2B5EF4-FFF2-40B4-BE49-F238E27FC236}">
                <a16:creationId xmlns:a16="http://schemas.microsoft.com/office/drawing/2014/main" id="{99CDFA5B-0593-4946-8B2B-61B888895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2" name="Isosceles Triangle 43">
            <a:extLst>
              <a:ext uri="{FF2B5EF4-FFF2-40B4-BE49-F238E27FC236}">
                <a16:creationId xmlns:a16="http://schemas.microsoft.com/office/drawing/2014/main" id="{5BC01963-BAEA-42F8-A0A1-D5323FDF5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93" name="Straight Connector 45">
            <a:extLst>
              <a:ext uri="{FF2B5EF4-FFF2-40B4-BE49-F238E27FC236}">
                <a16:creationId xmlns:a16="http://schemas.microsoft.com/office/drawing/2014/main" id="{EB60E152-277A-4689-827B-214A55B3D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47">
            <a:extLst>
              <a:ext uri="{FF2B5EF4-FFF2-40B4-BE49-F238E27FC236}">
                <a16:creationId xmlns:a16="http://schemas.microsoft.com/office/drawing/2014/main" id="{1993689F-A4B8-43C0-ADED-5E8C083DC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5" name="Rectangle 23">
            <a:extLst>
              <a:ext uri="{FF2B5EF4-FFF2-40B4-BE49-F238E27FC236}">
                <a16:creationId xmlns:a16="http://schemas.microsoft.com/office/drawing/2014/main" id="{9A55474B-4D9C-4A4D-AC41-524963CDB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Numer slajdu — symbol zastępczy 4">
            <a:extLst>
              <a:ext uri="{FF2B5EF4-FFF2-40B4-BE49-F238E27FC236}">
                <a16:creationId xmlns:a16="http://schemas.microsoft.com/office/drawing/2014/main" id="{BE877DE1-7B7C-50D8-8F0E-98FF0EBCB1AB}"/>
              </a:ext>
            </a:extLst>
          </p:cNvPr>
          <p:cNvSpPr txBox="1">
            <a:spLocks/>
          </p:cNvSpPr>
          <p:nvPr/>
        </p:nvSpPr>
        <p:spPr>
          <a:xfrm>
            <a:off x="10656585" y="6503441"/>
            <a:ext cx="10670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26DFA77B-AEFE-4FA2-8B40-9C5BC93F993C}" type="slidenum">
              <a:rPr lang="pl-PL" dirty="0" smtClean="0"/>
              <a:pPr>
                <a:spcAft>
                  <a:spcPts val="600"/>
                </a:spcAft>
                <a:defRPr/>
              </a:pPr>
              <a:t>9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a62a3c3-7747-4cb3-909b-9634dd57cd9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395AD6B3F3AD34097B7917962BF216A" ma:contentTypeVersion="16" ma:contentTypeDescription="Skapa ett nytt dokument." ma:contentTypeScope="" ma:versionID="ef32fae998f05b3dafa94f0f7673176c">
  <xsd:schema xmlns:xsd="http://www.w3.org/2001/XMLSchema" xmlns:xs="http://www.w3.org/2001/XMLSchema" xmlns:p="http://schemas.microsoft.com/office/2006/metadata/properties" xmlns:ns3="efe68a4f-de23-4df1-9fca-b0af5e7975f5" xmlns:ns4="fa62a3c3-7747-4cb3-909b-9634dd57cd9a" targetNamespace="http://schemas.microsoft.com/office/2006/metadata/properties" ma:root="true" ma:fieldsID="25dbace80a92c5a547bc113562be0e70" ns3:_="" ns4:_="">
    <xsd:import namespace="efe68a4f-de23-4df1-9fca-b0af5e7975f5"/>
    <xsd:import namespace="fa62a3c3-7747-4cb3-909b-9634dd57cd9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LengthInSeconds" minOccurs="0"/>
                <xsd:element ref="ns4:MediaServiceSearchPropertie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e68a4f-de23-4df1-9fca-b0af5e7975f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Delar tips,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2a3c3-7747-4cb3-909b-9634dd57cd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334F58-541C-41C3-AB19-810F9B702632}">
  <ds:schemaRefs>
    <ds:schemaRef ds:uri="http://schemas.microsoft.com/office/infopath/2007/PartnerControls"/>
    <ds:schemaRef ds:uri="http://schemas.microsoft.com/office/2006/documentManagement/types"/>
    <ds:schemaRef ds:uri="fa62a3c3-7747-4cb3-909b-9634dd57cd9a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efe68a4f-de23-4df1-9fca-b0af5e7975f5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5359D71-A4BC-48D9-87F0-C5B20B2F1A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e68a4f-de23-4df1-9fca-b0af5e7975f5"/>
    <ds:schemaRef ds:uri="fa62a3c3-7747-4cb3-909b-9634dd57cd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70690F-22A9-4D4D-80B4-4412F24355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motyw ocean</Template>
  <TotalTime>482</TotalTime>
  <Words>597</Words>
  <Application>Microsoft Office PowerPoint</Application>
  <PresentationFormat>Panoramiczny</PresentationFormat>
  <Paragraphs>135</Paragraphs>
  <Slides>15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Facet</vt:lpstr>
      <vt:lpstr>IX Powiatowy  Konkurs Ekologiczny</vt:lpstr>
      <vt:lpstr>Prezentacja uczestników projektu</vt:lpstr>
      <vt:lpstr>Prezentacja uczestników projektu</vt:lpstr>
      <vt:lpstr>Użyte materiały z recyklingu:</vt:lpstr>
      <vt:lpstr>Sposób zbierania potrzebnych materiałów  przeznaczonych do recyklingu:</vt:lpstr>
      <vt:lpstr>Prezentacja programu PowerPoint</vt:lpstr>
      <vt:lpstr>Prezentacja programu PowerPoint</vt:lpstr>
      <vt:lpstr>Proces tworzenia – wykonanie</vt:lpstr>
      <vt:lpstr>Proces tworzenia – wykonanie</vt:lpstr>
      <vt:lpstr>Proces tworzenia – wykonanie</vt:lpstr>
      <vt:lpstr>Proces tworzenia – wykonanie</vt:lpstr>
      <vt:lpstr>Realizacja projektu</vt:lpstr>
      <vt:lpstr> Plastikowy Zachód Słońca 2050</vt:lpstr>
      <vt:lpstr>Autorki projektu PLASTIKOWY ZACHÓD SŁOŃCA 2050 Michalina Chojnacka i Aniela Miodek</vt:lpstr>
      <vt:lpstr>koniec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EKOLOGICZNA MARZANNA - KREATYWNY RECYKLING</dc:title>
  <dc:creator>Michalina Chojnacka;Aniela MIodek</dc:creator>
  <cp:keywords>postacie z bajek;ARIEL;kreatywny recykling</cp:keywords>
  <cp:lastModifiedBy>Entrack Tomasz Chojnacki</cp:lastModifiedBy>
  <cp:revision>588</cp:revision>
  <dcterms:created xsi:type="dcterms:W3CDTF">2022-03-29T17:34:03Z</dcterms:created>
  <dcterms:modified xsi:type="dcterms:W3CDTF">2024-03-27T22:56:55Z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0x010100C395AD6B3F3AD34097B7917962BF216A</vt:lpwstr>
  </property>
</Properties>
</file>