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Roboto Bold" panose="020B0604020202020204" charset="0"/>
      <p:regular r:id="rId27"/>
    </p:embeddedFont>
    <p:embeddedFont>
      <p:font typeface="Open Sans Light Bold" panose="020B0604020202020204" charset="0"/>
      <p:regular r:id="rId28"/>
    </p:embeddedFont>
    <p:embeddedFont>
      <p:font typeface="Roboto Italics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</p:embeddedFont>
    <p:embeddedFont>
      <p:font typeface="Arimo Bold Italics" panose="020B0604020202020204" charset="0"/>
      <p:regular r:id="rId35"/>
    </p:embeddedFont>
    <p:embeddedFont>
      <p:font typeface="Arimo" panose="020B0604020202020204" charset="0"/>
      <p:regular r:id="rId36"/>
      <p:bold r:id="rId37"/>
      <p:italic r:id="rId38"/>
      <p:boldItalic r:id="rId39"/>
    </p:embeddedFont>
    <p:embeddedFont>
      <p:font typeface="Arimo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6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35543"/>
            <a:ext cx="18288000" cy="7483224"/>
            <a:chOff x="0" y="0"/>
            <a:chExt cx="6186311" cy="2531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531362"/>
            </a:xfrm>
            <a:custGeom>
              <a:avLst/>
              <a:gdLst/>
              <a:ahLst/>
              <a:cxnLst/>
              <a:rect l="l" t="t" r="r" b="b"/>
              <a:pathLst>
                <a:path w="6186311" h="2531362">
                  <a:moveTo>
                    <a:pt x="6061851" y="2531362"/>
                  </a:moveTo>
                  <a:lnTo>
                    <a:pt x="124460" y="2531362"/>
                  </a:lnTo>
                  <a:cubicBezTo>
                    <a:pt x="55880" y="2531362"/>
                    <a:pt x="0" y="2475482"/>
                    <a:pt x="0" y="24069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2406902"/>
                  </a:lnTo>
                  <a:cubicBezTo>
                    <a:pt x="6186311" y="2475482"/>
                    <a:pt x="6130431" y="2531362"/>
                    <a:pt x="6061851" y="2531362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09277" y="983915"/>
            <a:ext cx="9466489" cy="6163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4"/>
              </a:lnSpc>
            </a:pPr>
            <a:r>
              <a:rPr lang="en-US" sz="4470">
                <a:solidFill>
                  <a:srgbClr val="004AAD"/>
                </a:solidFill>
                <a:latin typeface="Roboto Bold"/>
              </a:rPr>
              <a:t>DOSTOSOWANIE WYMAGAŃ EDUKACYJNYCH </a:t>
            </a:r>
          </a:p>
          <a:p>
            <a:pPr>
              <a:lnSpc>
                <a:spcPts val="4966"/>
              </a:lnSpc>
            </a:pPr>
            <a:r>
              <a:rPr lang="en-US" sz="4070">
                <a:solidFill>
                  <a:srgbClr val="004AAD"/>
                </a:solidFill>
                <a:latin typeface="Roboto Bold"/>
              </a:rPr>
              <a:t>do indywidualnych potrzeb i możliwości psychofizycznych uczniów</a:t>
            </a:r>
          </a:p>
          <a:p>
            <a:pPr>
              <a:lnSpc>
                <a:spcPts val="5454"/>
              </a:lnSpc>
            </a:pPr>
            <a:endParaRPr/>
          </a:p>
          <a:p>
            <a:pPr>
              <a:lnSpc>
                <a:spcPts val="5332"/>
              </a:lnSpc>
            </a:pPr>
            <a:r>
              <a:rPr lang="en-US" sz="4370">
                <a:solidFill>
                  <a:srgbClr val="0F3256"/>
                </a:solidFill>
                <a:latin typeface="Roboto Bold"/>
              </a:rPr>
              <a:t>NA LEKCJACH HISTORII</a:t>
            </a:r>
          </a:p>
          <a:p>
            <a:pPr>
              <a:lnSpc>
                <a:spcPts val="5332"/>
              </a:lnSpc>
            </a:pPr>
            <a:endParaRPr/>
          </a:p>
          <a:p>
            <a:pPr>
              <a:lnSpc>
                <a:spcPts val="11797"/>
              </a:lnSpc>
            </a:pPr>
            <a:endParaRPr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285527" y="1028700"/>
            <a:ext cx="5486400" cy="8229600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00" r="-6250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09277" y="8313420"/>
            <a:ext cx="11086011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dirty="0" err="1">
                <a:solidFill>
                  <a:srgbClr val="000000"/>
                </a:solidFill>
                <a:latin typeface="Roboto"/>
              </a:rPr>
              <a:t>Prezentację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</a:rPr>
              <a:t>sporządzono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w </a:t>
            </a:r>
            <a:r>
              <a:rPr lang="en-US" sz="1800" dirty="0" err="1">
                <a:solidFill>
                  <a:srgbClr val="000000"/>
                </a:solidFill>
                <a:latin typeface="Roboto"/>
              </a:rPr>
              <a:t>oparciu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o </a:t>
            </a:r>
            <a:r>
              <a:rPr lang="en-US" sz="1800" dirty="0" err="1">
                <a:solidFill>
                  <a:srgbClr val="000000"/>
                </a:solidFill>
                <a:latin typeface="Roboto"/>
              </a:rPr>
              <a:t>materiały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Roboto"/>
              </a:rPr>
              <a:t>udostępnione</a:t>
            </a:r>
            <a:r>
              <a:rPr lang="en-US" sz="1800" dirty="0">
                <a:solidFill>
                  <a:srgbClr val="000000"/>
                </a:solidFill>
                <a:latin typeface="Roboto"/>
              </a:rPr>
              <a:t> na: </a:t>
            </a:r>
          </a:p>
          <a:p>
            <a:pPr algn="just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Roboto"/>
              </a:rPr>
              <a:t>www.lo3.grudziadz.com.pl/images/dokumenty/dostosowywanie_wymagan_historia.pdf</a:t>
            </a:r>
          </a:p>
          <a:p>
            <a:pPr algn="ctr">
              <a:lnSpc>
                <a:spcPts val="252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1513" y="565768"/>
            <a:ext cx="4264385" cy="2558544"/>
            <a:chOff x="0" y="0"/>
            <a:chExt cx="5685847" cy="341139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76" b="2476"/>
            <a:stretch>
              <a:fillRect/>
            </a:stretch>
          </p:blipFill>
          <p:spPr>
            <a:xfrm>
              <a:off x="0" y="0"/>
              <a:ext cx="5685847" cy="3411392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609116" y="496303"/>
              <a:ext cx="4467615" cy="1693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04AAD"/>
                  </a:solidFill>
                  <a:latin typeface="Roboto Bold"/>
                </a:rPr>
                <a:t>Symptomy trudności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09116" y="2315436"/>
              <a:ext cx="4467615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45899" y="537193"/>
            <a:ext cx="13232220" cy="856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trudności z zapamiętywaniem nazw geograficznych,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trudności z opanowaniem systematyki (hierarchiczny układ informacji),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zła orientacja w czasie (chronologia, daty),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trudności z czytaniem i rysowaniem map historycznych,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trudności z orientacją w czasie i w przestrzeni (wskazywanie kierunków na mapie i w przestrzeni),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problemy z organizacją przestrzenną schematów i rysunków. </a:t>
            </a:r>
          </a:p>
          <a:p>
            <a:pPr>
              <a:lnSpc>
                <a:spcPts val="3380"/>
              </a:lnSpc>
            </a:pPr>
            <a:endParaRPr/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 Bold"/>
              </a:rPr>
              <a:t>Sposoby dostosowania wymagań edukacyjnych: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uwzględniać trudności z zapamiętywaniem nazw, nazwisk, dat,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w czasie odpowiedzi ustnych dyskretnie wspomagać, dawać więcej czasu na przypomnienie, wydobycie z pamięci nazw, terminów, dyskretnie naprowadzać,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częściej powtarzać i utrwalać materiał,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podczas uczenia stosować techniki skojarzeniowe ułatwiające zapamiętywanie,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wprowadzać w nauczaniu metody aktywne, angażujące jak najwięcej zmysłów (ruch, dotyk, wzrok, słuch), używać wielu pomocy dydaktycznych, urozmaicać proces nauczania, </a:t>
            </a:r>
          </a:p>
          <a:p>
            <a:pPr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zróżnicować formy sprawdzania wiadomości i umiejętności tak, by ograniczyć ocenianie na podstawie pisemnych odpowiedzi ucznia, </a:t>
            </a:r>
          </a:p>
          <a:p>
            <a:pPr marL="0" lvl="0" indent="0">
              <a:lnSpc>
                <a:spcPts val="3380"/>
              </a:lnSpc>
            </a:pPr>
            <a:r>
              <a:rPr lang="en-US" sz="2600">
                <a:solidFill>
                  <a:srgbClr val="0F3256"/>
                </a:solidFill>
                <a:latin typeface="Roboto"/>
              </a:rPr>
              <a:t>- przeprowadzać sprawdziany ustne z ławki, niekiedy nawet odpytywać indywidualnie często oceniać prace domowe.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9310861"/>
            <a:ext cx="18288000" cy="1952277"/>
            <a:chOff x="0" y="0"/>
            <a:chExt cx="6186311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86311" cy="660400"/>
            </a:xfrm>
            <a:custGeom>
              <a:avLst/>
              <a:gdLst/>
              <a:ahLst/>
              <a:cxnLst/>
              <a:rect l="l" t="t" r="r" b="b"/>
              <a:pathLst>
                <a:path w="6186311" h="660400">
                  <a:moveTo>
                    <a:pt x="606185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535940"/>
                  </a:lnTo>
                  <a:cubicBezTo>
                    <a:pt x="6186311" y="604520"/>
                    <a:pt x="6130431" y="660400"/>
                    <a:pt x="6061851" y="6604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41939" y="1028700"/>
            <a:ext cx="817361" cy="8163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0" y="1280871"/>
            <a:ext cx="1450966" cy="7272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 r="24567" b="16504"/>
          <a:stretch>
            <a:fillRect/>
          </a:stretch>
        </p:blipFill>
        <p:spPr>
          <a:xfrm>
            <a:off x="481513" y="4911134"/>
            <a:ext cx="3879474" cy="286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" y="-323545"/>
            <a:ext cx="18288000" cy="4707716"/>
            <a:chOff x="0" y="0"/>
            <a:chExt cx="6186311" cy="15924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592487"/>
            </a:xfrm>
            <a:custGeom>
              <a:avLst/>
              <a:gdLst/>
              <a:ahLst/>
              <a:cxnLst/>
              <a:rect l="l" t="t" r="r" b="b"/>
              <a:pathLst>
                <a:path w="6186311" h="1592487">
                  <a:moveTo>
                    <a:pt x="6061851" y="1592487"/>
                  </a:moveTo>
                  <a:lnTo>
                    <a:pt x="124460" y="1592487"/>
                  </a:lnTo>
                  <a:cubicBezTo>
                    <a:pt x="55880" y="1592487"/>
                    <a:pt x="0" y="1536606"/>
                    <a:pt x="0" y="14680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1468027"/>
                  </a:lnTo>
                  <a:cubicBezTo>
                    <a:pt x="6186311" y="1536607"/>
                    <a:pt x="6130431" y="1592487"/>
                    <a:pt x="6061851" y="1592487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73629" y="2963778"/>
            <a:ext cx="15985671" cy="6827922"/>
            <a:chOff x="0" y="0"/>
            <a:chExt cx="21314229" cy="9103896"/>
          </a:xfrm>
        </p:grpSpPr>
        <p:sp>
          <p:nvSpPr>
            <p:cNvPr id="5" name="TextBox 5"/>
            <p:cNvSpPr txBox="1"/>
            <p:nvPr/>
          </p:nvSpPr>
          <p:spPr>
            <a:xfrm>
              <a:off x="0" y="-76200"/>
              <a:ext cx="21314229" cy="8508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F3256"/>
                  </a:solidFill>
                  <a:latin typeface="Roboto"/>
                </a:rPr>
                <a:t> - w związku z dużym problemem w selekcji i wyborze najważniejszych informacji z danego tematu można wypisać kilka podstawowych pytań, na które uczeń powinien znaleźć odpowiedź czytając dany materiał (przy odpytywaniu prosić o udzielenie na nie odpowiedzi); podobnie postępować przy powtórkach, 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F3256"/>
                  </a:solidFill>
                  <a:latin typeface="Roboto"/>
                </a:rPr>
                <a:t>-  pozostawianie większej ilości czasu na przygotowanie się z danego materiału (dzielenie go na małe części, wyznaczanie czasu na jego zapamiętanie i odpytywanie), 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F3256"/>
                  </a:solidFill>
                  <a:latin typeface="Roboto"/>
                </a:rPr>
                <a:t>-  stosować metody poszukujące, obserwacyjne i badawcze. Ułatwia to uczniom przyswojenie wiadomości, 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F3256"/>
                  </a:solidFill>
                  <a:latin typeface="Roboto"/>
                </a:rPr>
                <a:t>-  należy mieć na uwadze zasadę stopniowania trudności oraz „od bliższego do dalszego”, </a:t>
              </a:r>
            </a:p>
            <a:p>
              <a:pPr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F3256"/>
                  </a:solidFill>
                  <a:latin typeface="Roboto"/>
                </a:rPr>
                <a:t>-  szczególnie przydatne i ważne jest wykonywanie prostych zadań oraz ich obserwację; nastawienia na działanie mobilizuje i aktywizuje uczniów do pracy; działanie ułatwia zapamiętanie,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573741"/>
              <a:ext cx="21314229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7381064" y="7193698"/>
            <a:ext cx="3535397" cy="0"/>
          </a:xfrm>
          <a:prstGeom prst="line">
            <a:avLst/>
          </a:prstGeom>
          <a:ln w="9525" cap="rnd">
            <a:solidFill>
              <a:srgbClr val="C8C8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5169" y="9258300"/>
            <a:ext cx="5841662" cy="306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53454" y="9258300"/>
            <a:ext cx="5841662" cy="3066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14382" y="714344"/>
            <a:ext cx="1578779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Dostosowania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wymagań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edukacyjnych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</a:p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sz="4600" dirty="0">
                <a:solidFill>
                  <a:srgbClr val="004AAD"/>
                </a:solidFill>
                <a:latin typeface="Roboto Bold"/>
              </a:rPr>
              <a:t>do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potrzeb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psychofizycznych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i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edukacyjnych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uczniów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cz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.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85854"/>
            <a:ext cx="18288000" cy="4707716"/>
            <a:chOff x="0" y="0"/>
            <a:chExt cx="6186311" cy="15924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592487"/>
            </a:xfrm>
            <a:custGeom>
              <a:avLst/>
              <a:gdLst/>
              <a:ahLst/>
              <a:cxnLst/>
              <a:rect l="l" t="t" r="r" b="b"/>
              <a:pathLst>
                <a:path w="6186311" h="1592487">
                  <a:moveTo>
                    <a:pt x="6061851" y="1592487"/>
                  </a:moveTo>
                  <a:lnTo>
                    <a:pt x="124460" y="1592487"/>
                  </a:lnTo>
                  <a:cubicBezTo>
                    <a:pt x="55880" y="1592487"/>
                    <a:pt x="0" y="1536606"/>
                    <a:pt x="0" y="14680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1468027"/>
                  </a:lnTo>
                  <a:cubicBezTo>
                    <a:pt x="6186311" y="1536607"/>
                    <a:pt x="6130431" y="1592487"/>
                    <a:pt x="6061851" y="1592487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57258" y="2357418"/>
            <a:ext cx="15985671" cy="6827922"/>
            <a:chOff x="0" y="0"/>
            <a:chExt cx="21314229" cy="9103896"/>
          </a:xfrm>
        </p:grpSpPr>
        <p:sp>
          <p:nvSpPr>
            <p:cNvPr id="5" name="TextBox 5"/>
            <p:cNvSpPr txBox="1"/>
            <p:nvPr/>
          </p:nvSpPr>
          <p:spPr>
            <a:xfrm>
              <a:off x="0" y="-76200"/>
              <a:ext cx="21314229" cy="8508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-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pozostawić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więcej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czasu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na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naukę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trudnych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pojęć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symboli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</a:p>
            <a:p>
              <a:pPr>
                <a:lnSpc>
                  <a:spcPts val="4200"/>
                </a:lnSpc>
              </a:pP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-  na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zajęciach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historycznych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nie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stosować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map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konturowych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</a:p>
            <a:p>
              <a:pPr>
                <a:lnSpc>
                  <a:spcPts val="4200"/>
                </a:lnSpc>
              </a:pP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-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unikać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wywoływania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ucznia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do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mapy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;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nie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wymagać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znalezienia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z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pamięci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konkretnego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punktu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na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mapie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bez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omówienia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jego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lokalizacji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</a:p>
            <a:p>
              <a:pPr>
                <a:lnSpc>
                  <a:spcPts val="4200"/>
                </a:lnSpc>
              </a:pP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-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łagodniej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oceniać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wykresy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mapki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rysunki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które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są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mniej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przejrzyste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i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mniej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starannie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wykonane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</a:p>
            <a:p>
              <a:pPr>
                <a:lnSpc>
                  <a:spcPts val="4200"/>
                </a:lnSpc>
              </a:pP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- w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pracach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klasowych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czy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zadaniach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przeznaczonych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do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samodzielnego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wykonania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upewnić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się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czy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uczeń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rozumie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czytany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tekst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;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nie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dyktować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tekstu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zadań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;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uczeń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powinien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dostać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zapisane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na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kartce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zadanie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(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uchroni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go to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przed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błędnym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zapisem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danych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nadmiernym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pośpiechem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popełnianiu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błędów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w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pisaniu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), </a:t>
              </a:r>
            </a:p>
            <a:p>
              <a:pPr>
                <a:lnSpc>
                  <a:spcPts val="4200"/>
                </a:lnSpc>
              </a:pP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-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zapisywać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na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tablicy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obce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nazwy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, </a:t>
              </a:r>
            </a:p>
            <a:p>
              <a:pPr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-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przygotować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na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kartce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zwięzłe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polecenia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do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pracy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 </a:t>
              </a:r>
              <a:r>
                <a:rPr lang="en-US" sz="3000" dirty="0" err="1">
                  <a:solidFill>
                    <a:srgbClr val="0F3256"/>
                  </a:solidFill>
                  <a:latin typeface="Roboto"/>
                </a:rPr>
                <a:t>grupowej</a:t>
              </a:r>
              <a:r>
                <a:rPr lang="en-US" sz="3000" dirty="0">
                  <a:solidFill>
                    <a:srgbClr val="0F3256"/>
                  </a:solidFill>
                  <a:latin typeface="Roboto"/>
                </a:rPr>
                <a:t>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573741"/>
              <a:ext cx="21314229" cy="534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7381064" y="7193698"/>
            <a:ext cx="3535397" cy="0"/>
          </a:xfrm>
          <a:prstGeom prst="line">
            <a:avLst/>
          </a:prstGeom>
          <a:ln w="9525" cap="rnd">
            <a:solidFill>
              <a:srgbClr val="C8C8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5169" y="9258300"/>
            <a:ext cx="5841662" cy="306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53454" y="9258300"/>
            <a:ext cx="5841662" cy="30668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85820" y="428592"/>
            <a:ext cx="1600211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Dostosowania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wymagań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edukacyjnych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</a:p>
          <a:p>
            <a:pPr algn="ctr">
              <a:lnSpc>
                <a:spcPts val="5980"/>
              </a:lnSpc>
              <a:spcBef>
                <a:spcPct val="0"/>
              </a:spcBef>
            </a:pPr>
            <a:r>
              <a:rPr lang="en-US" sz="4600" dirty="0">
                <a:solidFill>
                  <a:srgbClr val="004AAD"/>
                </a:solidFill>
                <a:latin typeface="Roboto Bold"/>
              </a:rPr>
              <a:t>do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potrzeb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psychofizycznych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i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edukacyjnych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uczniów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4600" dirty="0" err="1">
                <a:solidFill>
                  <a:srgbClr val="004AAD"/>
                </a:solidFill>
                <a:latin typeface="Roboto Bold"/>
              </a:rPr>
              <a:t>cz</a:t>
            </a:r>
            <a:r>
              <a:rPr lang="en-US" sz="4600" dirty="0">
                <a:solidFill>
                  <a:srgbClr val="004AAD"/>
                </a:solidFill>
                <a:latin typeface="Roboto Bold"/>
              </a:rPr>
              <a:t>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517781" y="1436870"/>
            <a:ext cx="4942174" cy="7413261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" r="-6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20486" y="2105770"/>
            <a:ext cx="11421599" cy="743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 Bold"/>
              </a:rPr>
              <a:t>Symptomy trudności: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"/>
              </a:rPr>
              <a:t>- mylenie liter o podobnych kształtach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"/>
              </a:rPr>
              <a:t>- mylenie wyrazów o podobnej strukturze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"/>
              </a:rPr>
              <a:t>- przestawianie liter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"/>
              </a:rPr>
              <a:t>- nieprawidłowa technika czytania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"/>
              </a:rPr>
              <a:t>- brak rozumienia tekstu w całości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"/>
              </a:rPr>
              <a:t>- wolniejsze tempo czytania związane z problemami w spostrzeganiu całego wyrazu, zdania,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"/>
              </a:rPr>
              <a:t>- problemy z rozumieniem tekstu (konieczność koncentracji na postrzeganiu kształtu poszczególnych liter)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3256"/>
                </a:solidFill>
                <a:latin typeface="Roboto"/>
              </a:rPr>
              <a:t>- możliwe trudności w pisaniu z uwagi na obniżoną sprawność spostrzegania i zakłóconą koordynację wzrokowo – ruchową, </a:t>
            </a:r>
          </a:p>
          <a:p>
            <a:pPr>
              <a:lnSpc>
                <a:spcPts val="3919"/>
              </a:lnSpc>
            </a:pPr>
            <a:r>
              <a:rPr lang="en-US" sz="2800">
                <a:solidFill>
                  <a:srgbClr val="0F3256"/>
                </a:solidFill>
                <a:latin typeface="Roboto"/>
              </a:rPr>
              <a:t>- możliwe popełnianie wielu błędów: przestawianie, mylenie, opuszczanie liter, błędy ortograficzne, złe rozplanowanie stron w zeszycie.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045710"/>
            <a:ext cx="10717102" cy="72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20"/>
              </a:lnSpc>
              <a:spcBef>
                <a:spcPct val="0"/>
              </a:spcBef>
            </a:pPr>
            <a:r>
              <a:rPr lang="en-US" sz="4400">
                <a:solidFill>
                  <a:srgbClr val="004AAD"/>
                </a:solidFill>
                <a:latin typeface="Roboto Bold"/>
              </a:rPr>
              <a:t>Uczeń słabowidzący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6075" y="9505110"/>
            <a:ext cx="4143225" cy="217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517781" y="1436870"/>
            <a:ext cx="4942174" cy="7413261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" r="-6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20486" y="2115295"/>
            <a:ext cx="11525556" cy="697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8"/>
              </a:lnSpc>
            </a:pPr>
            <a:r>
              <a:rPr lang="en-US" sz="3027">
                <a:solidFill>
                  <a:srgbClr val="0F3256"/>
                </a:solidFill>
                <a:latin typeface="Roboto Bold"/>
              </a:rPr>
              <a:t>Sposoby dostosowania wymagań edukacyjnych:</a:t>
            </a:r>
          </a:p>
          <a:p>
            <a:pPr>
              <a:lnSpc>
                <a:spcPts val="4238"/>
              </a:lnSpc>
            </a:pPr>
            <a:r>
              <a:rPr lang="en-US" sz="3027">
                <a:solidFill>
                  <a:srgbClr val="0F3256"/>
                </a:solidFill>
                <a:latin typeface="Roboto"/>
              </a:rPr>
              <a:t>- właściwe umiejscowienie dziecka w klasie (zapobiegające odblaskowi pojawiającemu się w pobliżu okna, zapewniające właściwe oświetlenie i widoczność)</a:t>
            </a:r>
          </a:p>
          <a:p>
            <a:pPr>
              <a:lnSpc>
                <a:spcPts val="4238"/>
              </a:lnSpc>
            </a:pPr>
            <a:r>
              <a:rPr lang="en-US" sz="3027">
                <a:solidFill>
                  <a:srgbClr val="0F3256"/>
                </a:solidFill>
                <a:latin typeface="Roboto"/>
              </a:rPr>
              <a:t>- udostępnianie tekstów (np. testów sprawdzających wiedzę) w wersji powiększonej</a:t>
            </a:r>
          </a:p>
          <a:p>
            <a:pPr>
              <a:lnSpc>
                <a:spcPts val="4238"/>
              </a:lnSpc>
            </a:pPr>
            <a:r>
              <a:rPr lang="en-US" sz="3027">
                <a:solidFill>
                  <a:srgbClr val="0F3256"/>
                </a:solidFill>
                <a:latin typeface="Roboto"/>
              </a:rPr>
              <a:t>- podawanie modeli i przedmiotów do obejrzenia z bliska</a:t>
            </a:r>
          </a:p>
          <a:p>
            <a:pPr>
              <a:lnSpc>
                <a:spcPts val="4238"/>
              </a:lnSpc>
            </a:pPr>
            <a:r>
              <a:rPr lang="en-US" sz="3027">
                <a:solidFill>
                  <a:srgbClr val="0F3256"/>
                </a:solidFill>
                <a:latin typeface="Roboto"/>
              </a:rPr>
              <a:t>- zwracanie uwagi na szybką męczliwość ucznia związaną ze zużywaniem większej energii na patrzenie i interpretację informacji uzyskanych drogą wzrokową (wydłużanie czasu na wykonanie określonych zadań), </a:t>
            </a:r>
          </a:p>
          <a:p>
            <a:pPr>
              <a:lnSpc>
                <a:spcPts val="4238"/>
              </a:lnSpc>
            </a:pPr>
            <a:r>
              <a:rPr lang="en-US" sz="3027">
                <a:solidFill>
                  <a:srgbClr val="0F3256"/>
                </a:solidFill>
                <a:latin typeface="Roboto"/>
              </a:rPr>
              <a:t>- częste zadawanie pytania- „co widzisz?” w celu sprawdzenia i uzupełnienia słownego trafności doznań wzrokowych.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4713" y="1045710"/>
            <a:ext cx="10717102" cy="72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20"/>
              </a:lnSpc>
              <a:spcBef>
                <a:spcPct val="0"/>
              </a:spcBef>
            </a:pPr>
            <a:r>
              <a:rPr lang="en-US" sz="4400">
                <a:solidFill>
                  <a:srgbClr val="004AAD"/>
                </a:solidFill>
                <a:latin typeface="Roboto Bold"/>
              </a:rPr>
              <a:t>Uczeń słabowidzący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6075" y="9505110"/>
            <a:ext cx="4143225" cy="217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6521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137658" y="2203057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62359" r="-6235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379720"/>
            <a:ext cx="12496200" cy="837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Uczeń słabosłyszący, to dziecko, które ma pozostałości słuchu wystarczające do skutecznego odbierania informacji językowych za pomocą słuchu, najczęściej przy użyciu aparatu słuchowego. Nie ma związku przyczynowego między osłabieniem słuchu a inteligencją dziecka.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 Bold"/>
              </a:rPr>
              <a:t>Symptomy trudności: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dziecko sprawia wrażenie nieuważającego, może nie słyszeć instrukcji nauczyciela,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jest niechętne angażowaniu się w działania klasowe, obawia się porażki, ponieważ ma kłopoty z rozumieniem,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może reagować niewłaściwie w sytuacjach zabawowych (nie rozumie zasad gry lub intencji innych osób),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reaguje nietypowo na ustne instrukcje,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może mieć zaburzenia mowy, mały zasób słów i pojęć,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słabo czyta,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często myli głoski dźwięczne i bezdźwięczne, nie różnicuje głosek z trzech szeregów s-z-c-dz, sz-ż-cz-dż, ś-ź-ć-dź (np. zamiast „z” uczeń może napisać każdą inną literę s,ż,sz )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zamienia i gubi litery, pomija cząstki wyrazów, myli końcówki – co powoduje zmianę treści znaczenia wyrazów, czasem pisze bezsensowne zlepki liter – w przypadku niezrozumienia ich znaczenia,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F3256"/>
                </a:solidFill>
                <a:latin typeface="Roboto"/>
              </a:rPr>
              <a:t>- duże trudności sprawia dziecku poprawna pisownia, opanowanie gramatyki, składni i ćwiczenia stylistyczne.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4085" y="303531"/>
            <a:ext cx="10717102" cy="72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20"/>
              </a:lnSpc>
              <a:spcBef>
                <a:spcPct val="0"/>
              </a:spcBef>
            </a:pPr>
            <a:r>
              <a:rPr lang="en-US" sz="4400">
                <a:solidFill>
                  <a:srgbClr val="004AAD"/>
                </a:solidFill>
                <a:latin typeface="Roboto Bold"/>
              </a:rPr>
              <a:t>Uczeń słabosłyszący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6075" y="9505110"/>
            <a:ext cx="4143225" cy="217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019" y="286521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964517" y="1860211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464" r="-6246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75557" y="1420290"/>
            <a:ext cx="13588960" cy="808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0F3256"/>
                </a:solidFill>
                <a:latin typeface="Roboto"/>
              </a:rPr>
              <a:t>- zapewnić dobre oświetlenie klasy oraz miejsce dla ucznia w pierwszej ławce w rzędzie od okna. Uczeń będąc blisko nauczyciela (od 0,5 do 1.5 m), którego twarz jest dobrze oświetlona, może słuchać jego wypowiedzi i jednocześnie odczytywać mowę z ust. Należy też umożliwić dziecku odwracanie się w kierunku innych kolegów odpowiadających na lekcji co ułatwi lepsze zrozumienie ich wypowiedzi, </a:t>
            </a:r>
          </a:p>
          <a:p>
            <a:pPr>
              <a:lnSpc>
                <a:spcPts val="3779"/>
              </a:lnSpc>
            </a:pPr>
            <a:r>
              <a:rPr lang="en-US" sz="2699">
                <a:solidFill>
                  <a:srgbClr val="0F3256"/>
                </a:solidFill>
                <a:latin typeface="Roboto"/>
              </a:rPr>
              <a:t>- nauczyciel mówiąc do całej klasy, powinien stać w pobliżu ucznia ,zwrócony twarzą w jego stronę - nie powinien chodzić po klasie, czy być odwrócony twarzą do tablicy, to utrudnia odczytywanie mowy z jego ust, </a:t>
            </a:r>
          </a:p>
          <a:p>
            <a:pPr>
              <a:lnSpc>
                <a:spcPts val="3779"/>
              </a:lnSpc>
            </a:pPr>
            <a:r>
              <a:rPr lang="en-US" sz="2699">
                <a:solidFill>
                  <a:srgbClr val="0F3256"/>
                </a:solidFill>
                <a:latin typeface="Roboto"/>
              </a:rPr>
              <a:t>- należy mówić do ucznia wyraźnie używając normalnego głosu i intonacji, unikać gwałtownych ruchów głową czy nadmiernej gestykulacji, </a:t>
            </a:r>
          </a:p>
          <a:p>
            <a:pPr>
              <a:lnSpc>
                <a:spcPts val="3779"/>
              </a:lnSpc>
            </a:pPr>
            <a:r>
              <a:rPr lang="en-US" sz="2699">
                <a:solidFill>
                  <a:srgbClr val="0F3256"/>
                </a:solidFill>
                <a:latin typeface="Roboto"/>
              </a:rPr>
              <a:t>- trzeba zadbać o spokój i ciszę w klasie, eliminować zbędny hałas, który może być wzmacniany przez aparat co utrudnia dziecku rozumienie poleceń nauczyciela i wypowiedzi innych uczniów, powoduje też większe zmęczenie, </a:t>
            </a:r>
          </a:p>
          <a:p>
            <a:pPr>
              <a:lnSpc>
                <a:spcPts val="3779"/>
              </a:lnSpc>
            </a:pPr>
            <a:r>
              <a:rPr lang="en-US" sz="2699">
                <a:solidFill>
                  <a:srgbClr val="0F3256"/>
                </a:solidFill>
                <a:latin typeface="Roboto"/>
              </a:rPr>
              <a:t>- nauczyciel winien upewnić się czy polecenia kierowane do całej klasy są właściwie rozumiane przez dziecko niedosłyszące. W przypadku trudności zapewnić mu dodatkowe wyjaśnienia, sformułować inaczej polecenie, używając prostego, znanego dziecku słownictwa, można też wskazać jak to polecenie wykonuje jego kolega siedzący w ławce,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2129" y="419736"/>
            <a:ext cx="16883743" cy="60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0"/>
              </a:lnSpc>
              <a:spcBef>
                <a:spcPct val="0"/>
              </a:spcBef>
            </a:pPr>
            <a:r>
              <a:rPr lang="en-US" sz="3800">
                <a:solidFill>
                  <a:srgbClr val="004AAD"/>
                </a:solidFill>
                <a:latin typeface="Roboto Bold"/>
              </a:rPr>
              <a:t>Uczeń słabosłyszący - sposoby dostosowania wymagań edukacyjnych  cz. 1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6075" y="9505110"/>
            <a:ext cx="4143225" cy="217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557" y="69469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137658" y="1827771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464" r="-6246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48698" y="1761096"/>
            <a:ext cx="12567377" cy="77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Roboto"/>
              </a:rPr>
              <a:t>- uczeń z wadą słuchu ma trudności z równoczesnym wykonywaniem kilku czynności w tym samym czasie, nie jest w stanie słuchać nauczyciela - co wymaga obserwacji jego twarzy - jednocześnie otworzyć książkę na odpowiedniej stronie i odnaleźć wskazane ćwiczenie, często więc nie nadąża za tempem pracy pozostałych uczniów w klasie,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Roboto"/>
              </a:rPr>
              <a:t>- uczeń niedosłyszący powinno siedzieć w ławce ze zdolnym uczniem, zrównoważonym emocjonalnie, który chętnie dodatkowo będzie pomagał mu np. szybciej otworzy książkę, wskaże ćwiczenie, pozwoli przepisać notatkę z zeszytu itp.,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Roboto"/>
              </a:rPr>
              <a:t>- w czasie lekcji wskazane jest używanie jak najczęściej pomocy wizualnych i tablicy (m.in. zapisanie nowego tematu, nowych i ważniejszych słów, dat na lekcji historii itp.),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Roboto"/>
              </a:rPr>
              <a:t>- można przygotować uczniowi z niedosłuchem plan pracy na piśmie opisujący zagadnienia poruszane w wykładzie lub poprosić innych uczniów w klasie, aby robili notatki z kopią i udostępniali je koledze,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5557" y="779328"/>
            <a:ext cx="16883743" cy="60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0"/>
              </a:lnSpc>
              <a:spcBef>
                <a:spcPct val="0"/>
              </a:spcBef>
            </a:pPr>
            <a:r>
              <a:rPr lang="en-US" sz="3800">
                <a:solidFill>
                  <a:srgbClr val="004AAD"/>
                </a:solidFill>
                <a:latin typeface="Roboto Bold"/>
              </a:rPr>
              <a:t>Uczeń słabosłyszący - sposoby dostosowania wymagań edukacyjnych  cz. 2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6075" y="9505110"/>
            <a:ext cx="4143225" cy="217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019" y="571953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137658" y="1827771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41757" t="-22776" r="-52152" b="-7113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48698" y="1761096"/>
            <a:ext cx="13350831" cy="8222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1"/>
              </a:lnSpc>
            </a:pPr>
            <a:r>
              <a:rPr lang="en-US" sz="2893">
                <a:solidFill>
                  <a:srgbClr val="0F3256"/>
                </a:solidFill>
                <a:latin typeface="Roboto"/>
              </a:rPr>
              <a:t>- konieczne jest aktywizowanie dziecka do rozmowy poprzez zadawanie prostych pytań, podtrzymywanie jego odpowiedzi przez dopowiadanie pojedynczych słów, umowne gesty, mimiką twarzy, </a:t>
            </a:r>
          </a:p>
          <a:p>
            <a:pPr>
              <a:lnSpc>
                <a:spcPts val="4051"/>
              </a:lnSpc>
            </a:pPr>
            <a:r>
              <a:rPr lang="en-US" sz="2893">
                <a:solidFill>
                  <a:srgbClr val="0F3256"/>
                </a:solidFill>
                <a:latin typeface="Roboto"/>
              </a:rPr>
              <a:t>- nauczyciel podczas lekcji powinien często zwracać się do dziecka niesłyszącego, zadawać pytania – ale nie dlatego, aby oceniać jego wypowiedzi, ale by zmobilizować go do lepszej koncentracji uwagi i ułatwić mu lepsze zrozumienie tematu, </a:t>
            </a:r>
          </a:p>
          <a:p>
            <a:pPr>
              <a:lnSpc>
                <a:spcPts val="4051"/>
              </a:lnSpc>
            </a:pPr>
            <a:r>
              <a:rPr lang="en-US" sz="2893">
                <a:solidFill>
                  <a:srgbClr val="0F3256"/>
                </a:solidFill>
                <a:latin typeface="Roboto"/>
              </a:rPr>
              <a:t>- dziecko czytając tekst może założyć swój słowniczek niezrozumiałych zwrotów, </a:t>
            </a:r>
          </a:p>
          <a:p>
            <a:pPr>
              <a:lnSpc>
                <a:spcPts val="4051"/>
              </a:lnSpc>
            </a:pPr>
            <a:r>
              <a:rPr lang="en-US" sz="2893">
                <a:solidFill>
                  <a:srgbClr val="0F3256"/>
                </a:solidFill>
                <a:latin typeface="Roboto"/>
              </a:rPr>
              <a:t>- przy ocenie prac pisemnych dziecka nie należy uwzględniać błędów wynikających z niedosłuchu, one nie powinny obniżyć ogólnej oceny pracy, </a:t>
            </a:r>
          </a:p>
          <a:p>
            <a:pPr>
              <a:lnSpc>
                <a:spcPts val="4051"/>
              </a:lnSpc>
            </a:pPr>
            <a:r>
              <a:rPr lang="en-US" sz="2893">
                <a:solidFill>
                  <a:srgbClr val="0F3256"/>
                </a:solidFill>
                <a:latin typeface="Roboto"/>
              </a:rPr>
              <a:t>- uczeń niedosłyszący jest w stanie opanować konieczne i podstawowe wiadomości zawarte w programie nauczania ale wymaga to od niego znacznie więcej czasu i wkładu pracy, w porównaniu z uczniem słyszącym. Przy ocenie osiągnięć ucznia z wadą słuchu należy szczególnie doceniać własną aktywność i wkład pracy ucznia, a także jego stosunek do obowiązków szkolnych (systematyczność, obowiązkowość, dokładność).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6075" y="9505110"/>
            <a:ext cx="4143225" cy="2175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8698" y="656590"/>
            <a:ext cx="16883743" cy="60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0"/>
              </a:lnSpc>
              <a:spcBef>
                <a:spcPct val="0"/>
              </a:spcBef>
            </a:pPr>
            <a:r>
              <a:rPr lang="en-US" sz="3800">
                <a:solidFill>
                  <a:srgbClr val="004AAD"/>
                </a:solidFill>
                <a:latin typeface="Roboto Bold"/>
              </a:rPr>
              <a:t>Uczeń słabosłyszący - sposoby dostosowania wymagań edukacyjnych cz.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698" y="571953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137658" y="1827771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464" r="-6246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48698" y="1761096"/>
            <a:ext cx="12368550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1"/>
              </a:lnSpc>
            </a:pPr>
            <a:endParaRPr/>
          </a:p>
          <a:p>
            <a:pPr>
              <a:lnSpc>
                <a:spcPts val="4191"/>
              </a:lnSpc>
            </a:pP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Dostosowanie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wymagań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edukacyjnych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 w </a:t>
            </a: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stosunku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 do </a:t>
            </a: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możliwości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uczniów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 - </a:t>
            </a: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zasady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prezentacji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 Bold"/>
              </a:rPr>
              <a:t>materiału</a:t>
            </a:r>
            <a:r>
              <a:rPr lang="en-US" sz="2993" dirty="0">
                <a:solidFill>
                  <a:srgbClr val="0F3256"/>
                </a:solidFill>
                <a:latin typeface="Roboto Bold"/>
              </a:rPr>
              <a:t>: </a:t>
            </a:r>
          </a:p>
          <a:p>
            <a:pPr>
              <a:lnSpc>
                <a:spcPts val="4191"/>
              </a:lnSpc>
            </a:pPr>
            <a:r>
              <a:rPr lang="en-US" sz="2993" dirty="0">
                <a:solidFill>
                  <a:srgbClr val="0F3256"/>
                </a:solidFill>
                <a:latin typeface="Roboto"/>
              </a:rPr>
              <a:t>-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stosowanie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ćwiczeń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doskonalących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szybkość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i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precyzyjność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spostrzegania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, </a:t>
            </a:r>
          </a:p>
          <a:p>
            <a:pPr>
              <a:lnSpc>
                <a:spcPts val="4191"/>
              </a:lnSpc>
            </a:pPr>
            <a:r>
              <a:rPr lang="en-US" sz="2993" dirty="0">
                <a:solidFill>
                  <a:srgbClr val="0F3256"/>
                </a:solidFill>
                <a:latin typeface="Roboto"/>
              </a:rPr>
              <a:t>-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zwracanie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szczególnej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uwagi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na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odróżnianie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istotnych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szczegółów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, </a:t>
            </a:r>
          </a:p>
          <a:p>
            <a:pPr>
              <a:lnSpc>
                <a:spcPts val="4191"/>
              </a:lnSpc>
            </a:pPr>
            <a:r>
              <a:rPr lang="en-US" sz="2993" dirty="0">
                <a:solidFill>
                  <a:srgbClr val="0F3256"/>
                </a:solidFill>
                <a:latin typeface="Roboto"/>
              </a:rPr>
              <a:t>-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wydłużanie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czasu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na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zrozumienie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prezentowanych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treści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materiału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,  </a:t>
            </a:r>
          </a:p>
          <a:p>
            <a:pPr>
              <a:lnSpc>
                <a:spcPts val="4191"/>
              </a:lnSpc>
            </a:pPr>
            <a:r>
              <a:rPr lang="en-US" sz="2993" dirty="0">
                <a:solidFill>
                  <a:srgbClr val="0F3256"/>
                </a:solidFill>
                <a:latin typeface="Roboto"/>
              </a:rPr>
              <a:t>-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przekazywanie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treści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za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pomocą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konkretów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uwzględniając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krótkotrwały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okres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koncentracji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, </a:t>
            </a:r>
          </a:p>
          <a:p>
            <a:pPr>
              <a:lnSpc>
                <a:spcPts val="4191"/>
              </a:lnSpc>
            </a:pPr>
            <a:r>
              <a:rPr lang="en-US" sz="2993" dirty="0">
                <a:solidFill>
                  <a:srgbClr val="0F3256"/>
                </a:solidFill>
                <a:latin typeface="Roboto"/>
              </a:rPr>
              <a:t>-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podawanie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atrakcyjnego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wizualnie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materiału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mniejszymi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partiami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, </a:t>
            </a:r>
          </a:p>
          <a:p>
            <a:pPr>
              <a:lnSpc>
                <a:spcPts val="4191"/>
              </a:lnSpc>
            </a:pPr>
            <a:r>
              <a:rPr lang="en-US" sz="2993" dirty="0">
                <a:solidFill>
                  <a:srgbClr val="0F3256"/>
                </a:solidFill>
                <a:latin typeface="Roboto"/>
              </a:rPr>
              <a:t>-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wykorzystanie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w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pracy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z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uczniem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jego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dobrego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poziomu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pamięci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operacyjnej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oraz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uwzględnianie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wolnego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tempa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>
                <a:solidFill>
                  <a:srgbClr val="0F3256"/>
                </a:solidFill>
                <a:latin typeface="Roboto"/>
              </a:rPr>
              <a:t>uczenia</a:t>
            </a:r>
            <a:r>
              <a:rPr lang="en-US" sz="2993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993" dirty="0" err="1" smtClean="0">
                <a:solidFill>
                  <a:srgbClr val="0F3256"/>
                </a:solidFill>
                <a:latin typeface="Roboto"/>
              </a:rPr>
              <a:t>się</a:t>
            </a:r>
            <a:r>
              <a:rPr lang="pl-PL" sz="2993" dirty="0" smtClean="0">
                <a:solidFill>
                  <a:srgbClr val="0F3256"/>
                </a:solidFill>
                <a:latin typeface="Roboto"/>
              </a:rPr>
              <a:t>.</a:t>
            </a:r>
            <a:endParaRPr lang="en-US" sz="2993" dirty="0">
              <a:solidFill>
                <a:srgbClr val="0F3256"/>
              </a:solidFill>
              <a:latin typeface="Roboto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6075" y="9505110"/>
            <a:ext cx="4143225" cy="2175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8698" y="656590"/>
            <a:ext cx="16883743" cy="60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40"/>
              </a:lnSpc>
              <a:spcBef>
                <a:spcPct val="0"/>
              </a:spcBef>
            </a:pPr>
            <a:r>
              <a:rPr lang="en-US" sz="3800">
                <a:solidFill>
                  <a:srgbClr val="004AAD"/>
                </a:solidFill>
                <a:latin typeface="Roboto Bold"/>
              </a:rPr>
              <a:t>Uczeń z upośledzeniem w stopniu lekkim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7192" y="1714476"/>
            <a:ext cx="10961455" cy="6937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5"/>
              </a:lnSpc>
            </a:pPr>
            <a:r>
              <a:rPr lang="en-US" sz="2400" dirty="0" err="1">
                <a:solidFill>
                  <a:srgbClr val="0F3256"/>
                </a:solidFill>
                <a:latin typeface="Roboto"/>
              </a:rPr>
              <a:t>Rozporządzenie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Ministra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Edukacji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Narodowej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z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dnia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30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kwietnia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2007 </a:t>
            </a:r>
            <a:r>
              <a:rPr lang="en-US" sz="2400" dirty="0" smtClean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w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sprawie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warunków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i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sposobu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oceniania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,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klasyfikowania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i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promowania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uczniów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i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słuchaczy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oraz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przeprowadzania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sprawdzianów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i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egzaminów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w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szkołach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publicznych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(z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późniejszymi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Roboto"/>
              </a:rPr>
              <a:t>zmianami</a:t>
            </a:r>
            <a:r>
              <a:rPr lang="en-US" sz="2400" dirty="0">
                <a:solidFill>
                  <a:srgbClr val="0F3256"/>
                </a:solidFill>
                <a:latin typeface="Roboto"/>
              </a:rPr>
              <a:t>):</a:t>
            </a:r>
            <a:r>
              <a:rPr lang="en-US" sz="2400" dirty="0">
                <a:solidFill>
                  <a:srgbClr val="0F3256"/>
                </a:solidFill>
                <a:latin typeface="Roboto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nauczyciel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jest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obowiązany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, na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podstawie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opinii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publicznej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poradni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psychologiczno-pedagogicznej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, w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tym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publicznej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poradni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specjalistycznej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lub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na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podstawie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opinii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niepublicznej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poradni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psychologiczno-pedagogicznej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, w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tym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niepublicznej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poradni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specjalistycznej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jak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również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na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podstawie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orzeczenia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o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potrzebie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kształcenia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specjalnego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albo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nauczania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indywidualnego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,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dostosować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wymagania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edukacyjne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, do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indywidualnych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potrzeb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psychofizycznych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edukacyjnych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ucznia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, u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którego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stwierdzono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zaburzenia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odchylenia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rozwojowe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lub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specyficzne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trudności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w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uczeniu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się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,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uniemożliwiające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sprostanie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tym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 </a:t>
            </a:r>
            <a:r>
              <a:rPr lang="en-US" sz="2400" dirty="0" err="1">
                <a:solidFill>
                  <a:srgbClr val="0F3256"/>
                </a:solidFill>
                <a:latin typeface="Arimo Bold Italics"/>
              </a:rPr>
              <a:t>wymaganiom</a:t>
            </a:r>
            <a:r>
              <a:rPr lang="en-US" sz="2400" dirty="0">
                <a:solidFill>
                  <a:srgbClr val="0F3256"/>
                </a:solidFill>
                <a:latin typeface="Arimo Bold Italics"/>
              </a:rPr>
              <a:t>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2578525" y="0"/>
            <a:ext cx="6197050" cy="10287000"/>
            <a:chOff x="0" y="0"/>
            <a:chExt cx="2096286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6286" cy="3479800"/>
            </a:xfrm>
            <a:custGeom>
              <a:avLst/>
              <a:gdLst/>
              <a:ahLst/>
              <a:cxnLst/>
              <a:rect l="l" t="t" r="r" b="b"/>
              <a:pathLst>
                <a:path w="2096286" h="3479800">
                  <a:moveTo>
                    <a:pt x="1971826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71826" y="0"/>
                  </a:lnTo>
                  <a:cubicBezTo>
                    <a:pt x="2040406" y="0"/>
                    <a:pt x="2096286" y="55880"/>
                    <a:pt x="2096286" y="124460"/>
                  </a:cubicBezTo>
                  <a:lnTo>
                    <a:pt x="2096286" y="3355340"/>
                  </a:lnTo>
                  <a:cubicBezTo>
                    <a:pt x="2096286" y="3423920"/>
                    <a:pt x="2040406" y="3479800"/>
                    <a:pt x="1971826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78525" y="2713341"/>
            <a:ext cx="5632467" cy="5625426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154671" y="3436301"/>
            <a:ext cx="4480175" cy="448017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64981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019" y="60275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918714" y="1827771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57623" r="-5762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48698" y="1761096"/>
            <a:ext cx="13370016" cy="3657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1"/>
              </a:lnSpc>
            </a:pPr>
            <a:r>
              <a:rPr lang="en-US" sz="2993">
                <a:solidFill>
                  <a:srgbClr val="0F3256"/>
                </a:solidFill>
                <a:latin typeface="Roboto Bold"/>
              </a:rPr>
              <a:t>Dostosowanie wymagań edukacyjnych w stosunku do możliwości uczniów - formy sprawdzania wiedzy i umiejętności: </a:t>
            </a:r>
          </a:p>
          <a:p>
            <a:pPr>
              <a:lnSpc>
                <a:spcPts val="4191"/>
              </a:lnSpc>
            </a:pPr>
            <a:r>
              <a:rPr lang="en-US" sz="2993">
                <a:solidFill>
                  <a:srgbClr val="0F3256"/>
                </a:solidFill>
                <a:latin typeface="Roboto"/>
              </a:rPr>
              <a:t>- wydłużanie czasu na opanowanie materiału, </a:t>
            </a:r>
          </a:p>
          <a:p>
            <a:pPr>
              <a:lnSpc>
                <a:spcPts val="4191"/>
              </a:lnSpc>
            </a:pPr>
            <a:r>
              <a:rPr lang="en-US" sz="2993">
                <a:solidFill>
                  <a:srgbClr val="0F3256"/>
                </a:solidFill>
                <a:latin typeface="Roboto"/>
              </a:rPr>
              <a:t>- uwzględnianie problemów z funkcją pamięci logicznej i abstrahowania, -  angażowanie ucznia do wypowiedzi ustnej uporządkowanej, </a:t>
            </a:r>
          </a:p>
          <a:p>
            <a:pPr>
              <a:lnSpc>
                <a:spcPts val="4191"/>
              </a:lnSpc>
            </a:pPr>
            <a:r>
              <a:rPr lang="en-US" sz="2993">
                <a:solidFill>
                  <a:srgbClr val="0F3256"/>
                </a:solidFill>
                <a:latin typeface="Roboto"/>
              </a:rPr>
              <a:t>- formułowanie krótkich i precyzyjnych poleceń w pracach klasowych, kartkówkach i testach.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89216" y="8552596"/>
            <a:ext cx="4143225" cy="2175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8698" y="647065"/>
            <a:ext cx="16883743" cy="6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60"/>
              </a:lnSpc>
              <a:spcBef>
                <a:spcPct val="0"/>
              </a:spcBef>
            </a:pPr>
            <a:r>
              <a:rPr lang="en-US" sz="4200">
                <a:solidFill>
                  <a:srgbClr val="004AAD"/>
                </a:solidFill>
                <a:latin typeface="Roboto Bold"/>
              </a:rPr>
              <a:t>Uczeń z upośledzeniem w stopniu lekkim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1065" y="5451234"/>
            <a:ext cx="13377648" cy="446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F3256"/>
                </a:solidFill>
                <a:latin typeface="Roboto Bold"/>
              </a:rPr>
              <a:t>Zasady oceniania: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F3256"/>
                </a:solidFill>
                <a:latin typeface="Roboto"/>
              </a:rPr>
              <a:t>- uwzględnianie przy ocenianiu możliwości wystąpienia błędów mających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F3256"/>
                </a:solidFill>
                <a:latin typeface="Roboto"/>
              </a:rPr>
              <a:t>związek z wadą wymowy,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F3256"/>
                </a:solidFill>
                <a:latin typeface="Roboto"/>
              </a:rPr>
              <a:t>- ocenianie wkładu pracy w wykonanie ćwiczeń,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F3256"/>
                </a:solidFill>
                <a:latin typeface="Roboto"/>
              </a:rPr>
              <a:t>- stosowanie zasady oceniania rzeczywistych indywidualnych postępów w nauce, a nie stanu faktycznego,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F3256"/>
                </a:solidFill>
                <a:latin typeface="Roboto"/>
              </a:rPr>
              <a:t>- stosowanie różnego rodzaju wzmocnień, tj. pochwały i zachęty,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F3256"/>
                </a:solidFill>
                <a:latin typeface="Roboto"/>
              </a:rPr>
              <a:t>- ograniczanie w wypowiadaniu się na określony temat do kilku prostych zdań,</a:t>
            </a:r>
          </a:p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F3256"/>
                </a:solidFill>
                <a:latin typeface="Roboto"/>
              </a:rPr>
              <a:t>- naprowadzanie podczas wypowiedzi ustnych poprzez pytania pomocnicze,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019" y="60275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918714" y="1827771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78413" y="1780146"/>
            <a:ext cx="11813030" cy="655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 Bold"/>
              </a:rPr>
              <a:t>Sposoby dostosowania wymagań edukacyjnych: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poświęcić uczniowi dużo uwagi,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wzmocnić wszystkie przejawy pożądanego zachowania,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stosować zrozumiałe dla ucznia reguły,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być konsekwentnym,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przekazywać treści w jasnej, prostej i krótkiej formie,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wszystkie konsekwencje pozytywne jak i negatywne wyciągać natychmiast,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pomóc uczniowi zorganizować świat wokół siebie,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stosować zrozumiały dla ucznia system pochwał i kar,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dostosować wymagania do możliwości ucznia,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usuwać z otoczenia ucznia przedmioty, plakaty, obrazki, które mogą je rozpraszać,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na miarę możliwości działać według wcześniej ustalonego planu,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zadania powinny być krótkie, ale urozmaicone,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uczyć pracy w grupie,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F3256"/>
                </a:solidFill>
                <a:latin typeface="Roboto"/>
              </a:rPr>
              <a:t>- polecenia wydawać krótkimi, zdecydowanymi zdaniami.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89216" y="8552596"/>
            <a:ext cx="4143225" cy="2175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8698" y="647065"/>
            <a:ext cx="16883743" cy="6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60"/>
              </a:lnSpc>
              <a:spcBef>
                <a:spcPct val="0"/>
              </a:spcBef>
            </a:pPr>
            <a:r>
              <a:rPr lang="en-US" sz="4200">
                <a:solidFill>
                  <a:srgbClr val="004AAD"/>
                </a:solidFill>
                <a:latin typeface="Roboto Bold"/>
              </a:rPr>
              <a:t>Uczeń z ADHD - zespołem nadpobudliwości psychoruchowej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019" y="60275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918714" y="1827771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464" r="-6246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48698" y="1780146"/>
            <a:ext cx="13052514" cy="7870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 Bold"/>
              </a:rPr>
              <a:t>Symptomy zaburzeń funkcji wzrokowo- przestrzennych, integracji percepcyjno-motorycznej i lateralizacji: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trudności z czytaniem i rysowaniem map historycznych,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trudności z orientacją w czasie i przestrzeni (wskazywanie kierunków na mapie i w przestrzeni, obliczanie chronologii),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problemy z organizacją przestrzenną schematów i rysunków.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 Bold"/>
              </a:rPr>
              <a:t>Dostosowanie wymagań edukacyjnych z przedmiotów historycznych: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uwzględniać trudności z zapamiętywaniem nazw, terminów historycznych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w czasie odpowiedzi ustnych dyskretnie wspomagać, dawać więcej czasu na przypomnienie, wydobycie z pamięci nazw, terminów, dyskretnie naprowadzać,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częściej powtarzać i utrwalać materiał,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podczas uczenia stosować techniki skojarzeniowe ułatwiające zapamiętywanie,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wprowadzać w nauczaniu metody aktywne, angażujące jak najwięcej zmysłów (ruch, dotyk, wzrok, słuch) , używać wielu pomocy dydaktycznych, urozmaicać proces nauczania,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zróżnicować formy sprawdzania wiadomości i umiejętności tak , by ograniczyć ocenianie na podstawie pisemnych odpowiedzi ucznia,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przeprowadzać sprawdziany ustne z ławki, niekiedy nawet odpytywać indywidualnie,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często oceniać prace domowe.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89216" y="8552596"/>
            <a:ext cx="4143225" cy="2175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8698" y="647065"/>
            <a:ext cx="16883743" cy="6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60"/>
              </a:lnSpc>
              <a:spcBef>
                <a:spcPct val="0"/>
              </a:spcBef>
            </a:pPr>
            <a:r>
              <a:rPr lang="en-US" sz="4200">
                <a:solidFill>
                  <a:srgbClr val="004AAD"/>
                </a:solidFill>
                <a:latin typeface="Roboto Bold"/>
              </a:rPr>
              <a:t>Uczeń z zaburzeniem funkcji percepcyjno-motorycznych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019" y="91898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918714" y="1827771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464" r="-6246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20019" y="3310178"/>
            <a:ext cx="13052514" cy="3590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1"/>
              </a:lnSpc>
            </a:pPr>
            <a:r>
              <a:rPr lang="en-US" sz="3393">
                <a:solidFill>
                  <a:srgbClr val="0F3256"/>
                </a:solidFill>
                <a:latin typeface="Roboto Bold"/>
              </a:rPr>
              <a:t>Zespół Aspergera</a:t>
            </a:r>
            <a:r>
              <a:rPr lang="en-US" sz="3393">
                <a:solidFill>
                  <a:srgbClr val="0F3256"/>
                </a:solidFill>
                <a:latin typeface="Roboto"/>
              </a:rPr>
              <a:t> jest zaburzeniem rozwoju mieszczącym się w spektrum autyzmu. Charakteryzuje się występowaniem trudności w komunikacji słownej i pozasłownej, niechęcią do zaakceptowania zmian, brakiem elastyczności w myśleniu oraz bardzo szczególnymi zainteresowaniami. Zespół Aspergera jest najłagodniejszą formą całościowych zaburzeń rozwoju.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89216" y="8552596"/>
            <a:ext cx="4143225" cy="2175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20019" y="1055235"/>
            <a:ext cx="16883743" cy="6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60"/>
              </a:lnSpc>
              <a:spcBef>
                <a:spcPct val="0"/>
              </a:spcBef>
            </a:pPr>
            <a:r>
              <a:rPr lang="en-US" sz="4200">
                <a:solidFill>
                  <a:srgbClr val="004AAD"/>
                </a:solidFill>
                <a:latin typeface="Roboto Bold"/>
              </a:rPr>
              <a:t>Uczeń z zespołem Aspergera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019" y="91898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918714" y="2214066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570" r="-6257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49057" y="2166441"/>
            <a:ext cx="13052514" cy="74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dostosowanie do indywidualnych potrzeb ucznia miejsca nauki i procesu nauczania,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eliminowanie bodźców rozpraszających (wzrokowych, słuchowych),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dostosowanie metod i form pracy do indywidualnych potrzeb ucznia,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pomoc w nabywaniu umiejętności w zakresie „funkcji wykonawczych”, takich jak umiejętności organizacyjne i umiejętności uczenia się,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stosowanie modelu edukacji opartego na doświadczeniu,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popieranie informacji słownych tekstem pisanym albo obrazem, ilustracją, filmem,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przedstawianie nowych pojęć lub materiału abstrakcyjnego w sposób możliwie najbardziej konkretny,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zwracanie się do dziecka bezpośrednio po imieniu, powtarzanie poleceń, sprawdzanie stopnia zrozumienia polecenia, czekanie aż rozpocznie pracę,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używanie krótkich zdań i podawanie jasnych instrukcji,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zachęcanie ucznia, by w razie potrzeby prosił o powtórzenie, uproszczenie czy zapisanie polecenia,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uwzględnianie deficytów w zakresie rozumienia niedosłownych wypowiedzi, ironii, metafor, słów i wyrażeń wieloznacznych, a także pojęć abstrakcyjnych, wyjaśnianie ich za pomocą obrazów albo przeciwieństw np. przyjaźń - wrogość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89216" y="8552596"/>
            <a:ext cx="4143225" cy="2175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20019" y="1055235"/>
            <a:ext cx="16883743" cy="6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60"/>
              </a:lnSpc>
              <a:spcBef>
                <a:spcPct val="0"/>
              </a:spcBef>
            </a:pPr>
            <a:r>
              <a:rPr lang="en-US" sz="4200">
                <a:solidFill>
                  <a:srgbClr val="004AAD"/>
                </a:solidFill>
                <a:latin typeface="Roboto Bold"/>
              </a:rPr>
              <a:t>Uczeń z zespołem Aspergera - ogólne zasady postępowania cz.1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0019" y="918980"/>
            <a:ext cx="817361" cy="816339"/>
            <a:chOff x="0" y="0"/>
            <a:chExt cx="1089815" cy="10884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1089815" cy="1088453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79935" y="307654"/>
              <a:ext cx="729946" cy="450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918714" y="2214066"/>
            <a:ext cx="3920591" cy="5880887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62570" r="-6257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49057" y="2166441"/>
            <a:ext cx="13052514" cy="74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używanie prostego języka, unikanie ironii, dowcipów, przenośni, idiomów,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w związku z trudnościami w prawidłowym odczytaniu przez ucznia sygnałów pozawerbalnych, każdy wyraz twarzy i gest powinien być poparty informacją słowną,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kreatywne wykorzystywanie zainteresowań ucznia,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wspomaganie rozwoju umiejętności komunikacyjnych (słownictwo, rozumienie),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dbanie o pozytywną więź z dzieckiem, praca w oparciu o tzw. pozytywne wzmocnienia – pochwały, nagradzanie,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wdrażanie i oczekiwanie od ucznia przestrzegania zasad panujących w szkole,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pomoc w sytuacjach przeżywanego stresu poprzez przewidywanie, zapobieganie, rozumienie przyczyn i rozwiązywanie stresujących sytuacji,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wspieranie i umożliwianie kontaktów społecznych,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w ocenianiu oddzielanie obszarów, w których trudności wynikają ze specyficznych trudności wynikających z zaburzenia,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dzielenie zadań na wieloetapowe, krótsze części,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wyznaczanie mniejszych ilości zadań do wykonania i krótszych zadań domowych,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indywidualizacja wymagań i ocen z przedmiotów, </a:t>
            </a:r>
          </a:p>
          <a:p>
            <a:pPr>
              <a:lnSpc>
                <a:spcPts val="3491"/>
              </a:lnSpc>
            </a:pPr>
            <a:r>
              <a:rPr lang="en-US" sz="2493">
                <a:solidFill>
                  <a:srgbClr val="0F3256"/>
                </a:solidFill>
                <a:latin typeface="Roboto"/>
              </a:rPr>
              <a:t>- sprawdzanie wiedzy ucznia w formie jaką preferuje.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89216" y="8552596"/>
            <a:ext cx="4143225" cy="2175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20019" y="1055235"/>
            <a:ext cx="16883743" cy="68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60"/>
              </a:lnSpc>
              <a:spcBef>
                <a:spcPct val="0"/>
              </a:spcBef>
            </a:pPr>
            <a:r>
              <a:rPr lang="en-US" sz="4200">
                <a:solidFill>
                  <a:srgbClr val="004AAD"/>
                </a:solidFill>
                <a:latin typeface="Roboto Bold"/>
              </a:rPr>
              <a:t>Uczeń z zespołem Aspergera - ogólne zasady postępowania cz.2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150641"/>
            <a:ext cx="18288000" cy="3136359"/>
            <a:chOff x="0" y="0"/>
            <a:chExt cx="6186311" cy="1060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060941"/>
            </a:xfrm>
            <a:custGeom>
              <a:avLst/>
              <a:gdLst/>
              <a:ahLst/>
              <a:cxnLst/>
              <a:rect l="l" t="t" r="r" b="b"/>
              <a:pathLst>
                <a:path w="6186311" h="1060941">
                  <a:moveTo>
                    <a:pt x="6061851" y="1060941"/>
                  </a:moveTo>
                  <a:lnTo>
                    <a:pt x="124460" y="1060941"/>
                  </a:lnTo>
                  <a:cubicBezTo>
                    <a:pt x="55880" y="1060941"/>
                    <a:pt x="0" y="1005061"/>
                    <a:pt x="0" y="93648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61851" y="0"/>
                  </a:lnTo>
                  <a:cubicBezTo>
                    <a:pt x="6130431" y="0"/>
                    <a:pt x="6186311" y="55880"/>
                    <a:pt x="6186311" y="124460"/>
                  </a:cubicBezTo>
                  <a:lnTo>
                    <a:pt x="6186311" y="936481"/>
                  </a:lnTo>
                  <a:cubicBezTo>
                    <a:pt x="6186311" y="1005061"/>
                    <a:pt x="6130431" y="1060941"/>
                    <a:pt x="6061851" y="1060941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51304"/>
          <a:stretch>
            <a:fillRect/>
          </a:stretch>
        </p:blipFill>
        <p:spPr>
          <a:xfrm>
            <a:off x="4434380" y="7150641"/>
            <a:ext cx="9419240" cy="30587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85820" y="1285848"/>
            <a:ext cx="15359116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87"/>
              </a:lnSpc>
            </a:pPr>
            <a:r>
              <a:rPr lang="en-US" sz="3200" dirty="0">
                <a:solidFill>
                  <a:srgbClr val="0F3256"/>
                </a:solidFill>
                <a:latin typeface="Roboto"/>
              </a:rPr>
              <a:t>W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przepisach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jest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mowa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o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dostosowaniu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wymagań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do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psychofizycznych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możliwości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ucznia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, a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nie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o ich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obniżeniu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.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Zatem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nauczyciel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stosujący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wobec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ucznia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np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. z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dysleksją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rozwojową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łagodniejsze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kryteria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oceniania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w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zakresie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tych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sprawności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umiejętności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,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które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sprawiają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mu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szczególne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problemy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, ma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prawo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wymagać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od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niego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większego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wkładu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pracy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w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porównaniu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z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innymi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uczniami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.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Stwierdzenie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dysfunkcji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nie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zwalnia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uczniów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z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obowiązków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szkolnych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.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Przeciwnie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: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uczeń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taki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powinien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wykazać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się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samodzielną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pracą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,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wykonywać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dodatkowe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zadania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ćwiczenia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,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zalecone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specjalnie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dla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niego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,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które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pomogą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mu w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przezwyciężeniu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0F3256"/>
                </a:solidFill>
                <a:latin typeface="Roboto"/>
              </a:rPr>
              <a:t>trudności</a:t>
            </a:r>
            <a:r>
              <a:rPr lang="en-US" sz="3200" dirty="0">
                <a:solidFill>
                  <a:srgbClr val="0F3256"/>
                </a:solidFill>
                <a:latin typeface="Roboto"/>
              </a:rPr>
              <a:t>. </a:t>
            </a:r>
          </a:p>
          <a:p>
            <a:pPr>
              <a:lnSpc>
                <a:spcPts val="4777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01130" y="981075"/>
            <a:ext cx="9958170" cy="891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0"/>
              </a:lnSpc>
            </a:pPr>
            <a:r>
              <a:rPr lang="en-US" sz="3215">
                <a:solidFill>
                  <a:srgbClr val="0F3256"/>
                </a:solidFill>
                <a:latin typeface="Roboto"/>
              </a:rPr>
              <a:t>Uczniowie posiadający opinię poradni psychologiczno – pedagogicznej o specyficznych trudnościach w uczeniu się oraz uczniowie posiadający orzeczenie o potrzebie nauczania indywidualnego są oceniani z uwzględnieniem zaleceń poradni. </a:t>
            </a:r>
          </a:p>
          <a:p>
            <a:pPr>
              <a:lnSpc>
                <a:spcPts val="4180"/>
              </a:lnSpc>
            </a:pPr>
            <a:endParaRPr/>
          </a:p>
          <a:p>
            <a:pPr>
              <a:lnSpc>
                <a:spcPts val="4180"/>
              </a:lnSpc>
            </a:pPr>
            <a:r>
              <a:rPr lang="en-US" sz="3215">
                <a:solidFill>
                  <a:srgbClr val="0F3256"/>
                </a:solidFill>
                <a:latin typeface="Arimo"/>
              </a:rPr>
              <a:t>Nauczyciel dostosowuje wymagania edukacyjne do indywidualnych potrzeb psychofizycznych i edukacyjnych ucznia posiadającego opinie poradni psychologicznopedagogicznej o specyficznych trudnościach w uczeniu się. </a:t>
            </a:r>
          </a:p>
          <a:p>
            <a:pPr>
              <a:lnSpc>
                <a:spcPts val="4180"/>
              </a:lnSpc>
            </a:pPr>
            <a:endParaRPr/>
          </a:p>
          <a:p>
            <a:pPr>
              <a:lnSpc>
                <a:spcPts val="4180"/>
              </a:lnSpc>
            </a:pPr>
            <a:r>
              <a:rPr lang="en-US" sz="3215">
                <a:solidFill>
                  <a:srgbClr val="0F3256"/>
                </a:solidFill>
                <a:latin typeface="Arimo"/>
              </a:rPr>
              <a:t>W stosunku do wszystkich uczniów posiadających dysfunkcję zastosowane zostaną zasady wzmacniania poczucia własnej wartości, bezpieczeństwa, motywowania do pracy i doceniania małych sukcesów. </a:t>
            </a:r>
          </a:p>
          <a:p>
            <a:pPr marL="0" lvl="0" indent="0" algn="l">
              <a:lnSpc>
                <a:spcPts val="4180"/>
              </a:lnSpc>
              <a:spcBef>
                <a:spcPct val="0"/>
              </a:spcBef>
            </a:pPr>
            <a:endParaRPr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477949" y="0"/>
            <a:ext cx="6858000" cy="10287000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781" r="-62781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88868" y="0"/>
            <a:ext cx="4399794" cy="10287000"/>
            <a:chOff x="0" y="0"/>
            <a:chExt cx="148832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8326" cy="3479800"/>
            </a:xfrm>
            <a:custGeom>
              <a:avLst/>
              <a:gdLst/>
              <a:ahLst/>
              <a:cxnLst/>
              <a:rect l="l" t="t" r="r" b="b"/>
              <a:pathLst>
                <a:path w="1488326" h="3479800">
                  <a:moveTo>
                    <a:pt x="1363865" y="3479800"/>
                  </a:moveTo>
                  <a:lnTo>
                    <a:pt x="124460" y="3479800"/>
                  </a:lnTo>
                  <a:cubicBezTo>
                    <a:pt x="55880" y="3479800"/>
                    <a:pt x="0" y="3423920"/>
                    <a:pt x="0" y="33553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63865" y="0"/>
                  </a:lnTo>
                  <a:cubicBezTo>
                    <a:pt x="1432446" y="0"/>
                    <a:pt x="1488326" y="55880"/>
                    <a:pt x="1488326" y="124460"/>
                  </a:cubicBezTo>
                  <a:lnTo>
                    <a:pt x="1488326" y="3355340"/>
                  </a:lnTo>
                  <a:cubicBezTo>
                    <a:pt x="1488326" y="3423920"/>
                    <a:pt x="1432446" y="3479800"/>
                    <a:pt x="1363865" y="3479800"/>
                  </a:cubicBezTo>
                  <a:close/>
                </a:path>
              </a:pathLst>
            </a:custGeom>
            <a:solidFill>
              <a:srgbClr val="B8D6F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517781" y="1436870"/>
            <a:ext cx="4942174" cy="7413261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00" r="-6250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693753" y="2339950"/>
            <a:ext cx="11206673" cy="719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Arimo"/>
              </a:rPr>
              <a:t>· uwzględniać trudności z zapamiętywaniem nazw, nazwisk, dat,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Arimo"/>
              </a:rPr>
              <a:t>· w czasie odpowiedzi ustnych dyskretnie wspomagać, dawać więcej czasu na przypomnienie, wydobycie z pamięci nazw, terminów,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Arimo"/>
              </a:rPr>
              <a:t>· dyskretnie naprowadzać,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Arimo"/>
              </a:rPr>
              <a:t>· częściej powtarzać i utrwalać materiał,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Arimo"/>
              </a:rPr>
              <a:t>· podczas uczenia stosować skojarzenia ułatwiające zapamiętanie,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Arimo"/>
              </a:rPr>
              <a:t>· wprowadzać w nauczaniu metody aktywne, angażujące jak najwięcej zmysłów (ruch, dotyk, wzrok, słuch),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Roboto"/>
              </a:rPr>
              <a:t>- </a:t>
            </a:r>
            <a:r>
              <a:rPr lang="en-US" sz="2899">
                <a:solidFill>
                  <a:srgbClr val="0F3256"/>
                </a:solidFill>
                <a:latin typeface="Arimo"/>
              </a:rPr>
              <a:t>używać wielu pomocy dydaktycznych, urozmaicać proces nauczania,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Arimo"/>
              </a:rPr>
              <a:t>· zróżnicować formy sprawdzania wiadomości i umiejętności tak, by ograniczyć ocenianie na podstawie pisemnych odpowiedzi ucznia,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F3256"/>
                </a:solidFill>
                <a:latin typeface="Arimo"/>
              </a:rPr>
              <a:t>· przeprowadzać sprawdziany ustne z ławki, niekiedy nawet odpytywać indywidualnie, często oceniać prace domowe.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4744" y="648633"/>
            <a:ext cx="10717102" cy="144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0"/>
              </a:lnSpc>
            </a:pPr>
            <a:r>
              <a:rPr lang="en-US" sz="4400">
                <a:solidFill>
                  <a:srgbClr val="004AAD"/>
                </a:solidFill>
                <a:latin typeface="Roboto Bold"/>
              </a:rPr>
              <a:t>Ogólne sposoby dostosowania </a:t>
            </a:r>
          </a:p>
          <a:p>
            <a:pPr marL="0" lvl="0" indent="0" algn="l">
              <a:lnSpc>
                <a:spcPts val="5720"/>
              </a:lnSpc>
              <a:spcBef>
                <a:spcPct val="0"/>
              </a:spcBef>
            </a:pPr>
            <a:r>
              <a:rPr lang="en-US" sz="4400">
                <a:solidFill>
                  <a:srgbClr val="004AAD"/>
                </a:solidFill>
                <a:latin typeface="Roboto Bold"/>
              </a:rPr>
              <a:t>wymagań edukacyjnych: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91439" y="1216071"/>
            <a:ext cx="11141706" cy="8687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 Bold"/>
              </a:rPr>
              <a:t>Ogólne wymagania co do formy: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</a:t>
            </a:r>
            <a:r>
              <a:rPr lang="en-US" sz="2201">
                <a:solidFill>
                  <a:srgbClr val="0F3256"/>
                </a:solidFill>
                <a:latin typeface="Roboto Bold"/>
              </a:rPr>
              <a:t> </a:t>
            </a:r>
            <a:r>
              <a:rPr lang="en-US" sz="2201">
                <a:solidFill>
                  <a:srgbClr val="0F3256"/>
                </a:solidFill>
                <a:latin typeface="Roboto"/>
              </a:rPr>
              <a:t>omawianie niewielkich partii materiału i o mniejszym stopniu trudności,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pozostawianie więcej czasu na jego utrwalenie,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podawanie poleceń w prostszej formie,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unikanie trudnych, czy bardzo abstrakcyjnych pojęć,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częste odwoływanie się do konkretu, przykładu,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unikanie pytań problemowych, przekrojowych,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wolniejsze tempo pracy,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szerokie stosowanie zasady poglądowości,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odrębne instruowanie ucznia,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zadawanie do domu tyle, ile uczeń jest w stanie wykonać samodzielnie.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 Bold"/>
              </a:rPr>
              <a:t>Symptomy trudności: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trudność w selekcji i wybraniu najważniejszych treści (tendencja do pamięciowego uczenia się wszystkiego po kolei), 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problem z zapamiętywaniem dat, nazwisk, nazw, miejscowości,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nieumiejętność przekrojowego wiązania faktów i informacji.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 Bold"/>
              </a:rPr>
              <a:t>Sposoby dostosowania wymagań edukacyjnych: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 w związku z dużym problemem w selekcji i wyborze najważniejszych informacji z danego tematu można wypisać kilka podstawowych pytań, na które uczeń powinien znaleźć odpowiedź czytając dany materiał (przy odpytywaniu prosić o udzielenie na nie odpowiedzi). Podobnie postępować przy powtórkach, </a:t>
            </a:r>
          </a:p>
          <a:p>
            <a:pPr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pozostawianie większej ilości czasu na przygotowanie się z danego materiału (dzielenie go na małe części, wyznaczanie czasu na jego zapamiętanie i odpytywanie), </a:t>
            </a:r>
          </a:p>
          <a:p>
            <a:pPr marL="0" lvl="0" indent="0">
              <a:lnSpc>
                <a:spcPts val="2862"/>
              </a:lnSpc>
            </a:pPr>
            <a:r>
              <a:rPr lang="en-US" sz="2201">
                <a:solidFill>
                  <a:srgbClr val="0F3256"/>
                </a:solidFill>
                <a:latin typeface="Roboto"/>
              </a:rPr>
              <a:t>- przestawianie liter.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1162" y="428307"/>
            <a:ext cx="817361" cy="8163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1312" y="2761352"/>
            <a:ext cx="5632467" cy="5625426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3155381"/>
            <a:ext cx="4480175" cy="448017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24991" r="-2499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31162" y="438785"/>
            <a:ext cx="988546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4AAD"/>
                </a:solidFill>
                <a:latin typeface="Roboto"/>
              </a:rPr>
              <a:t>Uczniowie o inteligencji </a:t>
            </a:r>
            <a:r>
              <a:rPr lang="en-US" sz="3799">
                <a:solidFill>
                  <a:srgbClr val="004AAD"/>
                </a:solidFill>
                <a:latin typeface="Roboto Bold"/>
              </a:rPr>
              <a:t>niższej</a:t>
            </a:r>
            <a:r>
              <a:rPr lang="en-US" sz="3799">
                <a:solidFill>
                  <a:srgbClr val="004AAD"/>
                </a:solidFill>
                <a:latin typeface="Roboto"/>
              </a:rPr>
              <a:t> niż przeciętna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2837" y="335415"/>
            <a:ext cx="817361" cy="8163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2949" y="2761352"/>
            <a:ext cx="5632467" cy="562542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29095" y="3333978"/>
            <a:ext cx="4480175" cy="448017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24641" r="-2464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885416" y="1379720"/>
            <a:ext cx="11817681" cy="776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 Bold"/>
              </a:rPr>
              <a:t>Dyskalkulia, czyli trudności w liczeniu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Oceniamy przede wszystkim tok rozumowania, a nie techniczną stronę liczenia. Uczeń ma bowiem skłonność do przestawiania kolejności cyfr w liczbie i przez to jej zapis jest błędny. Zły wynik końcowy wcale nie świadczy o tym, że dziecko nie rozumie zagadnienia. Dostosowanie wymagań będzie  dotyczyło tylko formy sprawdzenia wiedzy poprzez koncentrację na prześledzeniu toku rozumowania w danym zadaniu i jeśli jest on poprawny - wystawienie uczniowi oceny pozytywnej.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endParaRPr/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 Bold"/>
              </a:rPr>
              <a:t>Dysgrafia, czyli brzydkie, nieczytelne pismo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Dostosowanie wymagań będzie dotyczyło formy sprawdzania wiedzy, a nie treści. Wymagania merytoryczne, co do oceny pracy pisemnej powinny być ogólne, takie same, jak dla innych uczniów, natomiast sprawdzenie pracy może być niekonwencjonalne. Np., jeśli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Roboto"/>
              </a:rPr>
              <a:t>nauczyciel nie może przeczytać pracy ucznia, może go poprosić, aby uczynił to sam lub przepytać ustnie z tego zakresu materiału. Może też skłaniać ucznia do pisania drukowanymi literami lub na komputerze.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6145" y="382270"/>
            <a:ext cx="988546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4AAD"/>
                </a:solidFill>
                <a:latin typeface="Roboto Bold"/>
              </a:rPr>
              <a:t>Specyficzne trudności w uczeniu się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3958" y="1339459"/>
            <a:ext cx="16882778" cy="792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Roboto"/>
              </a:rPr>
              <a:t>- unikać głośnego odpytywania z czytania przy całej klasie,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Roboto"/>
              </a:rPr>
              <a:t>- kontrolować stopień zrozumienia samodzielnie przeczytanych przez ucznia poleceń, szczególnie podczas sprawdzianów (wolne tempo czytania, słabe rozumienie jednorazowo przeczytanego tekstu może uniemożliwić wykazanie się wiedzą z danego materiału),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Roboto"/>
              </a:rPr>
              <a:t>- ze względu na wolne tempo czytania lub/i pisania zmniejszyć ilość zadań (poleceń) do wykonania w przewidzianym dla całej klasy czasie lub wydłużyć czas pracy dziecka. Formy te należy stosować zamiennie 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Roboto"/>
              </a:rPr>
              <a:t>- nie pozostawiać ucznia dłużej w klasie,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Roboto"/>
              </a:rPr>
              <a:t>- ograniczać teksty do czytania i pisania na lekcji do niezbędnych notatek, których nie ma w podręczniku; 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Roboto"/>
              </a:rPr>
              <a:t>- jeśli to możliwe dać dziecku gotową notatkę do wklejenia. Zalecenie to jest szczególnie istotne w przypadku dzieci u których stwierdzono dysgrafię,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Roboto"/>
              </a:rPr>
              <a:t>- pisemne sprawdziany powinny ograniczać się do sprawdzanych wiadomości, wskazane jest, zatem stosowanie testów wyboru, zdań niedokończonych, tekstów z lukami – pozwoli to uczniowi skoncentrować się na kontrolowanej tematyce, a nie na poprawności pisania,</a:t>
            </a:r>
          </a:p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Roboto"/>
              </a:rPr>
              <a:t>- wskazane jest preferowanie wypowiedzi ustnych. Sprawdzanie wiadomości powinno odbywać się często i dotyczyć krótszych partii materiału. Pytania kierowane do ucznia powinny być precyzyjne,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1406" y="382270"/>
            <a:ext cx="16927894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4AAD"/>
                </a:solidFill>
                <a:latin typeface="Open Sans Light Bold"/>
              </a:rPr>
              <a:t>Ogólne zasady postępowania z uczniem z dysleksją rozwojową cz.1</a:t>
            </a:r>
            <a:r>
              <a:rPr lang="en-US" sz="3799">
                <a:solidFill>
                  <a:srgbClr val="004AAD"/>
                </a:solidFill>
                <a:latin typeface="Arimo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4974" y="382270"/>
            <a:ext cx="1563995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004AAD"/>
                </a:solidFill>
                <a:latin typeface="Roboto Bold"/>
              </a:rPr>
              <a:t>Ogólne</a:t>
            </a:r>
            <a:r>
              <a:rPr lang="en-US" sz="3799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3799" dirty="0" err="1">
                <a:solidFill>
                  <a:srgbClr val="004AAD"/>
                </a:solidFill>
                <a:latin typeface="Roboto Bold"/>
              </a:rPr>
              <a:t>zasady</a:t>
            </a:r>
            <a:r>
              <a:rPr lang="en-US" sz="3799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3799" dirty="0" err="1">
                <a:solidFill>
                  <a:srgbClr val="004AAD"/>
                </a:solidFill>
                <a:latin typeface="Roboto Bold"/>
              </a:rPr>
              <a:t>postępowania</a:t>
            </a:r>
            <a:r>
              <a:rPr lang="en-US" sz="3799" dirty="0">
                <a:solidFill>
                  <a:srgbClr val="004AAD"/>
                </a:solidFill>
                <a:latin typeface="Roboto Bold"/>
              </a:rPr>
              <a:t> z </a:t>
            </a:r>
            <a:r>
              <a:rPr lang="en-US" sz="3799" dirty="0" err="1">
                <a:solidFill>
                  <a:srgbClr val="004AAD"/>
                </a:solidFill>
                <a:latin typeface="Roboto Bold"/>
              </a:rPr>
              <a:t>uczniem</a:t>
            </a:r>
            <a:r>
              <a:rPr lang="en-US" sz="3799" dirty="0">
                <a:solidFill>
                  <a:srgbClr val="004AAD"/>
                </a:solidFill>
                <a:latin typeface="Roboto Bold"/>
              </a:rPr>
              <a:t> z </a:t>
            </a:r>
            <a:r>
              <a:rPr lang="en-US" sz="3799" dirty="0" err="1">
                <a:solidFill>
                  <a:srgbClr val="004AAD"/>
                </a:solidFill>
                <a:latin typeface="Roboto Bold"/>
              </a:rPr>
              <a:t>dysleksją</a:t>
            </a:r>
            <a:r>
              <a:rPr lang="en-US" sz="3799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3799" dirty="0" err="1">
                <a:solidFill>
                  <a:srgbClr val="004AAD"/>
                </a:solidFill>
                <a:latin typeface="Roboto Bold"/>
              </a:rPr>
              <a:t>rozwojową</a:t>
            </a:r>
            <a:r>
              <a:rPr lang="en-US" sz="3799" dirty="0">
                <a:solidFill>
                  <a:srgbClr val="004AAD"/>
                </a:solidFill>
                <a:latin typeface="Roboto Bold"/>
              </a:rPr>
              <a:t> </a:t>
            </a:r>
            <a:r>
              <a:rPr lang="en-US" sz="3799" dirty="0" err="1">
                <a:solidFill>
                  <a:srgbClr val="004AAD"/>
                </a:solidFill>
                <a:latin typeface="Roboto Bold"/>
              </a:rPr>
              <a:t>cz</a:t>
            </a:r>
            <a:r>
              <a:rPr lang="en-US" sz="3799" dirty="0">
                <a:solidFill>
                  <a:srgbClr val="004AAD"/>
                </a:solidFill>
                <a:latin typeface="Roboto Bold"/>
              </a:rPr>
              <a:t>. 2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81174" y="1237615"/>
            <a:ext cx="16827500" cy="853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- w ocenie pracy ucznia wskazanie jest uwzględnienie poprawności toku rozumowania, a nie tylko prawidłowości wyniku końcowego. W przypadku prac pisemnych nauczyciel powinien zwrócić uwagę na graficzne rozplanowanie sprawdzianów – pod treścią zadania powinno być wolne miejsce na rozwiązanie. Pozwoli to uniknąć niepotrzebnych pomyłek przy przepisywaniu zadań na inną stronę np. gubienia, mylenia znaków, cyfr, symboli, tak charakterystycznych dla dzieci z dysleksją.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- unikać wyrywania do odpowiedzi. Jeśli to możliwe uprzedzić ucznia (na przerwie lub na początku lekcji), że będzie dzisiaj pytany. W ten sposób umożliwiamy dziecku przypomnienie wiadomości, skoncentrowaniu się, a także opanowanie zapięcia emocjonalnego często blokującego wypowiedź,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- dobrze jest posadzić ucznia blisko nauczyciela, dzięki temu zwiększy się jego koncentracja uwagi, ograniczeniu ulegnie ilość bodźców rozpraszających, wzrośnie bezpośrednia kontrola nauczyciela, bliskość tablicy pozwoli zmniejszyć ilość błędów przy przepisywaniu,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"/>
              </a:rPr>
              <a:t>- w przypadku ucznia z dysgrafią wskazane jest akceptowanie pisma drukowanego, pisma na maszynie, komputerze, zwłaszcza prac obszernych (wypracowań, referatów). Nie należy również oceniać estetyki pisma, np. w zeszytach. Jeśli pismo ucznia jest trudne do odczytania, można zamienić pracę pisemną na wypowiedź ustną.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3556</Words>
  <Application>Microsoft Office PowerPoint</Application>
  <PresentationFormat>Niestandardowy</PresentationFormat>
  <Paragraphs>224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5" baseType="lpstr">
      <vt:lpstr>Roboto Bold</vt:lpstr>
      <vt:lpstr>Open Sans Light Bold</vt:lpstr>
      <vt:lpstr>Roboto Italics</vt:lpstr>
      <vt:lpstr>Calibri</vt:lpstr>
      <vt:lpstr>Roboto</vt:lpstr>
      <vt:lpstr>Arimo Bold Italics</vt:lpstr>
      <vt:lpstr>Arimo</vt:lpstr>
      <vt:lpstr>Arimo Bold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Uczeń ze SPE na lekcji historii</dc:title>
  <dc:creator>Emilia Buczak</dc:creator>
  <cp:lastModifiedBy>PCEiPPP</cp:lastModifiedBy>
  <cp:revision>2</cp:revision>
  <dcterms:created xsi:type="dcterms:W3CDTF">2006-08-16T00:00:00Z</dcterms:created>
  <dcterms:modified xsi:type="dcterms:W3CDTF">2022-03-25T08:38:39Z</dcterms:modified>
  <dc:identifier>DAE7zxHDAtU</dc:identifier>
</cp:coreProperties>
</file>